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4"/>
  </p:sldMasterIdLst>
  <p:notesMasterIdLst>
    <p:notesMasterId r:id="rId17"/>
  </p:notesMasterIdLst>
  <p:sldIdLst>
    <p:sldId id="256" r:id="rId5"/>
    <p:sldId id="258" r:id="rId6"/>
    <p:sldId id="262" r:id="rId7"/>
    <p:sldId id="263" r:id="rId8"/>
    <p:sldId id="267" r:id="rId9"/>
    <p:sldId id="264" r:id="rId10"/>
    <p:sldId id="268" r:id="rId11"/>
    <p:sldId id="265" r:id="rId12"/>
    <p:sldId id="271" r:id="rId13"/>
    <p:sldId id="266"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D54"/>
    <a:srgbClr val="FBCC54"/>
    <a:srgbClr val="A21F3C"/>
    <a:srgbClr val="1D1D1B"/>
    <a:srgbClr val="FDE9A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BB33C-3B31-4EFB-B482-D830E71512BC}" type="datetimeFigureOut">
              <a:rPr lang="en-GB" smtClean="0"/>
              <a:t>04/05/2026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7FFE3-29F2-417B-9DFE-56E89BF66CC9}" type="slidenum">
              <a:rPr lang="en-GB" smtClean="0"/>
              <a:t>‹#›</a:t>
            </a:fld>
            <a:endParaRPr lang="en-GB"/>
          </a:p>
        </p:txBody>
      </p:sp>
    </p:spTree>
    <p:extLst>
      <p:ext uri="{BB962C8B-B14F-4D97-AF65-F5344CB8AC3E}">
        <p14:creationId xmlns:p14="http://schemas.microsoft.com/office/powerpoint/2010/main" val="60527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Primary</a:t>
            </a:r>
            <a:r>
              <a:rPr lang="en-US" baseline="0"/>
              <a:t> Title Slide</a:t>
            </a:r>
          </a:p>
          <a:p>
            <a:endParaRPr lang="en-GB"/>
          </a:p>
        </p:txBody>
      </p:sp>
      <p:sp>
        <p:nvSpPr>
          <p:cNvPr id="4" name="Slide Number Placeholder 3"/>
          <p:cNvSpPr>
            <a:spLocks noGrp="1"/>
          </p:cNvSpPr>
          <p:nvPr>
            <p:ph type="sldNum" sz="quarter" idx="5"/>
          </p:nvPr>
        </p:nvSpPr>
        <p:spPr/>
        <p:txBody>
          <a:bodyPr/>
          <a:lstStyle/>
          <a:p>
            <a:fld id="{2057FFE3-29F2-417B-9DFE-56E89BF66CC9}" type="slidenum">
              <a:rPr lang="en-GB" smtClean="0"/>
              <a:t>1</a:t>
            </a:fld>
            <a:endParaRPr lang="en-GB"/>
          </a:p>
        </p:txBody>
      </p:sp>
    </p:spTree>
    <p:extLst>
      <p:ext uri="{BB962C8B-B14F-4D97-AF65-F5344CB8AC3E}">
        <p14:creationId xmlns:p14="http://schemas.microsoft.com/office/powerpoint/2010/main" val="644150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D2341-1DD1-EBED-B623-910DE5734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86807-CE33-D732-3AFB-C9264729B9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86B3850-520D-4410-0602-44DFB92864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F74083-90FD-7441-AA94-B91E866CDE61}"/>
              </a:ext>
            </a:extLst>
          </p:cNvPr>
          <p:cNvSpPr>
            <a:spLocks noGrp="1"/>
          </p:cNvSpPr>
          <p:nvPr>
            <p:ph type="sldNum" sz="quarter" idx="5"/>
          </p:nvPr>
        </p:nvSpPr>
        <p:spPr/>
        <p:txBody>
          <a:bodyPr/>
          <a:lstStyle/>
          <a:p>
            <a:fld id="{2057FFE3-29F2-417B-9DFE-56E89BF66CC9}" type="slidenum">
              <a:rPr lang="en-GB" smtClean="0"/>
              <a:t>10</a:t>
            </a:fld>
            <a:endParaRPr lang="en-GB"/>
          </a:p>
        </p:txBody>
      </p:sp>
    </p:spTree>
    <p:extLst>
      <p:ext uri="{BB962C8B-B14F-4D97-AF65-F5344CB8AC3E}">
        <p14:creationId xmlns:p14="http://schemas.microsoft.com/office/powerpoint/2010/main" val="244610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B559-DD30-7A54-760C-0370A739A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B0AC4-CECB-A26C-CDE9-23E8FAB4B5A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480582-260B-63BE-8E58-B9206E8566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98B88F4-1EA1-53EF-5684-5FA3135CA7CA}"/>
              </a:ext>
            </a:extLst>
          </p:cNvPr>
          <p:cNvSpPr>
            <a:spLocks noGrp="1"/>
          </p:cNvSpPr>
          <p:nvPr>
            <p:ph type="sldNum" sz="quarter" idx="5"/>
          </p:nvPr>
        </p:nvSpPr>
        <p:spPr/>
        <p:txBody>
          <a:bodyPr/>
          <a:lstStyle/>
          <a:p>
            <a:fld id="{2057FFE3-29F2-417B-9DFE-56E89BF66CC9}" type="slidenum">
              <a:rPr lang="en-GB" smtClean="0"/>
              <a:t>11</a:t>
            </a:fld>
            <a:endParaRPr lang="en-GB"/>
          </a:p>
        </p:txBody>
      </p:sp>
    </p:spTree>
    <p:extLst>
      <p:ext uri="{BB962C8B-B14F-4D97-AF65-F5344CB8AC3E}">
        <p14:creationId xmlns:p14="http://schemas.microsoft.com/office/powerpoint/2010/main" val="309934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A0E1-D23E-889C-7288-7DD902E52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A49D2-B141-B095-8932-4989537A817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DC7CDC-C2E0-44BB-6636-30752ECCB1B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5B2F47-AFCC-A220-3342-AFFB7822D649}"/>
              </a:ext>
            </a:extLst>
          </p:cNvPr>
          <p:cNvSpPr>
            <a:spLocks noGrp="1"/>
          </p:cNvSpPr>
          <p:nvPr>
            <p:ph type="sldNum" sz="quarter" idx="5"/>
          </p:nvPr>
        </p:nvSpPr>
        <p:spPr/>
        <p:txBody>
          <a:bodyPr/>
          <a:lstStyle/>
          <a:p>
            <a:fld id="{2057FFE3-29F2-417B-9DFE-56E89BF66CC9}" type="slidenum">
              <a:rPr lang="en-GB" smtClean="0"/>
              <a:t>12</a:t>
            </a:fld>
            <a:endParaRPr lang="en-GB"/>
          </a:p>
        </p:txBody>
      </p:sp>
    </p:spTree>
    <p:extLst>
      <p:ext uri="{BB962C8B-B14F-4D97-AF65-F5344CB8AC3E}">
        <p14:creationId xmlns:p14="http://schemas.microsoft.com/office/powerpoint/2010/main" val="228215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57FFE3-29F2-417B-9DFE-56E89BF66CC9}" type="slidenum">
              <a:rPr lang="en-GB" smtClean="0"/>
              <a:t>2</a:t>
            </a:fld>
            <a:endParaRPr lang="en-GB"/>
          </a:p>
        </p:txBody>
      </p:sp>
    </p:spTree>
    <p:extLst>
      <p:ext uri="{BB962C8B-B14F-4D97-AF65-F5344CB8AC3E}">
        <p14:creationId xmlns:p14="http://schemas.microsoft.com/office/powerpoint/2010/main" val="226413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3578-AFE9-EB2A-6487-814F6808F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33093-9CC6-7F44-8A42-9D7F587FF2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E5CE4E-07D2-D787-051A-7D01D2AB2B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333E55-042F-815F-7D88-1C1CB9813480}"/>
              </a:ext>
            </a:extLst>
          </p:cNvPr>
          <p:cNvSpPr>
            <a:spLocks noGrp="1"/>
          </p:cNvSpPr>
          <p:nvPr>
            <p:ph type="sldNum" sz="quarter" idx="5"/>
          </p:nvPr>
        </p:nvSpPr>
        <p:spPr/>
        <p:txBody>
          <a:bodyPr/>
          <a:lstStyle/>
          <a:p>
            <a:fld id="{2057FFE3-29F2-417B-9DFE-56E89BF66CC9}" type="slidenum">
              <a:rPr lang="en-GB" smtClean="0"/>
              <a:t>3</a:t>
            </a:fld>
            <a:endParaRPr lang="en-GB"/>
          </a:p>
        </p:txBody>
      </p:sp>
    </p:spTree>
    <p:extLst>
      <p:ext uri="{BB962C8B-B14F-4D97-AF65-F5344CB8AC3E}">
        <p14:creationId xmlns:p14="http://schemas.microsoft.com/office/powerpoint/2010/main" val="303179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AAE5F-A531-A9F6-3179-FC95B708D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AE4CA-C248-86E7-2DC4-41887BF0CBF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8B39E3A-4E9E-53A1-887C-6632E6380A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FBF52B-4BE2-29F0-CC61-894A2E2699DA}"/>
              </a:ext>
            </a:extLst>
          </p:cNvPr>
          <p:cNvSpPr>
            <a:spLocks noGrp="1"/>
          </p:cNvSpPr>
          <p:nvPr>
            <p:ph type="sldNum" sz="quarter" idx="5"/>
          </p:nvPr>
        </p:nvSpPr>
        <p:spPr/>
        <p:txBody>
          <a:bodyPr/>
          <a:lstStyle/>
          <a:p>
            <a:fld id="{2057FFE3-29F2-417B-9DFE-56E89BF66CC9}" type="slidenum">
              <a:rPr lang="en-GB" smtClean="0"/>
              <a:t>4</a:t>
            </a:fld>
            <a:endParaRPr lang="en-GB"/>
          </a:p>
        </p:txBody>
      </p:sp>
    </p:spTree>
    <p:extLst>
      <p:ext uri="{BB962C8B-B14F-4D97-AF65-F5344CB8AC3E}">
        <p14:creationId xmlns:p14="http://schemas.microsoft.com/office/powerpoint/2010/main" val="128631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7BED4-4340-83CA-2D62-E9F107139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FBA38-CB15-1A60-DB67-C527808D9C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C3402E-6C6A-31F0-1F54-C980D7214E6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87FAE8D-10F4-4284-93C5-F0101D9BC939}"/>
              </a:ext>
            </a:extLst>
          </p:cNvPr>
          <p:cNvSpPr>
            <a:spLocks noGrp="1"/>
          </p:cNvSpPr>
          <p:nvPr>
            <p:ph type="sldNum" sz="quarter" idx="5"/>
          </p:nvPr>
        </p:nvSpPr>
        <p:spPr/>
        <p:txBody>
          <a:bodyPr/>
          <a:lstStyle/>
          <a:p>
            <a:fld id="{2057FFE3-29F2-417B-9DFE-56E89BF66CC9}" type="slidenum">
              <a:rPr lang="en-GB" smtClean="0"/>
              <a:t>5</a:t>
            </a:fld>
            <a:endParaRPr lang="en-GB"/>
          </a:p>
        </p:txBody>
      </p:sp>
    </p:spTree>
    <p:extLst>
      <p:ext uri="{BB962C8B-B14F-4D97-AF65-F5344CB8AC3E}">
        <p14:creationId xmlns:p14="http://schemas.microsoft.com/office/powerpoint/2010/main" val="237206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CA357-430C-90AB-C461-2578848D8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40F9F-B9F8-8189-FD61-5DD8A9812C2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5C45CB-A153-7037-6B5B-35F5F992EC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3745F4-7FB0-3E63-9EA8-2F33DF666ED3}"/>
              </a:ext>
            </a:extLst>
          </p:cNvPr>
          <p:cNvSpPr>
            <a:spLocks noGrp="1"/>
          </p:cNvSpPr>
          <p:nvPr>
            <p:ph type="sldNum" sz="quarter" idx="5"/>
          </p:nvPr>
        </p:nvSpPr>
        <p:spPr/>
        <p:txBody>
          <a:bodyPr/>
          <a:lstStyle/>
          <a:p>
            <a:fld id="{2057FFE3-29F2-417B-9DFE-56E89BF66CC9}" type="slidenum">
              <a:rPr lang="en-GB" smtClean="0"/>
              <a:t>6</a:t>
            </a:fld>
            <a:endParaRPr lang="en-GB"/>
          </a:p>
        </p:txBody>
      </p:sp>
    </p:spTree>
    <p:extLst>
      <p:ext uri="{BB962C8B-B14F-4D97-AF65-F5344CB8AC3E}">
        <p14:creationId xmlns:p14="http://schemas.microsoft.com/office/powerpoint/2010/main" val="71094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BBBD-5687-FD5B-2E3B-0F1610B22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94E7B-4F60-198F-A6F0-022896A0F9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6723E5-C50D-66E8-E792-BBDA2F21A5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4A4D20-8141-8E58-7D59-66BB96A2D2D2}"/>
              </a:ext>
            </a:extLst>
          </p:cNvPr>
          <p:cNvSpPr>
            <a:spLocks noGrp="1"/>
          </p:cNvSpPr>
          <p:nvPr>
            <p:ph type="sldNum" sz="quarter" idx="5"/>
          </p:nvPr>
        </p:nvSpPr>
        <p:spPr/>
        <p:txBody>
          <a:bodyPr/>
          <a:lstStyle/>
          <a:p>
            <a:fld id="{2057FFE3-29F2-417B-9DFE-56E89BF66CC9}" type="slidenum">
              <a:rPr lang="en-GB" smtClean="0"/>
              <a:t>7</a:t>
            </a:fld>
            <a:endParaRPr lang="en-GB"/>
          </a:p>
        </p:txBody>
      </p:sp>
    </p:spTree>
    <p:extLst>
      <p:ext uri="{BB962C8B-B14F-4D97-AF65-F5344CB8AC3E}">
        <p14:creationId xmlns:p14="http://schemas.microsoft.com/office/powerpoint/2010/main" val="116933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79EFE-8AA9-721E-97EA-8A28393EA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386A9-1BC6-C57B-68E5-D096BCAD00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40E710-459C-9A43-9828-A367393094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63A031-24F9-0E88-7592-7C60EE7557F5}"/>
              </a:ext>
            </a:extLst>
          </p:cNvPr>
          <p:cNvSpPr>
            <a:spLocks noGrp="1"/>
          </p:cNvSpPr>
          <p:nvPr>
            <p:ph type="sldNum" sz="quarter" idx="5"/>
          </p:nvPr>
        </p:nvSpPr>
        <p:spPr/>
        <p:txBody>
          <a:bodyPr/>
          <a:lstStyle/>
          <a:p>
            <a:fld id="{2057FFE3-29F2-417B-9DFE-56E89BF66CC9}" type="slidenum">
              <a:rPr lang="en-GB" smtClean="0"/>
              <a:t>8</a:t>
            </a:fld>
            <a:endParaRPr lang="en-GB"/>
          </a:p>
        </p:txBody>
      </p:sp>
    </p:spTree>
    <p:extLst>
      <p:ext uri="{BB962C8B-B14F-4D97-AF65-F5344CB8AC3E}">
        <p14:creationId xmlns:p14="http://schemas.microsoft.com/office/powerpoint/2010/main" val="234494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6086C-610A-656E-BFD0-DCE19AF2E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AAF6C-79F4-ED03-EBBB-018653DE3BE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4CF2B1-7130-CB03-709F-9D9BA0C8AF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961CE84-D145-AD4F-90E2-60C3E40394DB}"/>
              </a:ext>
            </a:extLst>
          </p:cNvPr>
          <p:cNvSpPr>
            <a:spLocks noGrp="1"/>
          </p:cNvSpPr>
          <p:nvPr>
            <p:ph type="sldNum" sz="quarter" idx="5"/>
          </p:nvPr>
        </p:nvSpPr>
        <p:spPr/>
        <p:txBody>
          <a:bodyPr/>
          <a:lstStyle/>
          <a:p>
            <a:fld id="{2057FFE3-29F2-417B-9DFE-56E89BF66CC9}" type="slidenum">
              <a:rPr lang="en-GB" smtClean="0"/>
              <a:t>9</a:t>
            </a:fld>
            <a:endParaRPr lang="en-GB"/>
          </a:p>
        </p:txBody>
      </p:sp>
    </p:spTree>
    <p:extLst>
      <p:ext uri="{BB962C8B-B14F-4D97-AF65-F5344CB8AC3E}">
        <p14:creationId xmlns:p14="http://schemas.microsoft.com/office/powerpoint/2010/main" val="140209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74E1-64B8-6EDB-B447-68E348C0C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78BD9C-A883-B33D-5816-06BC05B6F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5BE460-90C0-8E6C-B4A0-102402EADDB5}"/>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5" name="Footer Placeholder 4">
            <a:extLst>
              <a:ext uri="{FF2B5EF4-FFF2-40B4-BE49-F238E27FC236}">
                <a16:creationId xmlns:a16="http://schemas.microsoft.com/office/drawing/2014/main" id="{9337F6EE-B000-2E72-984E-43D483918C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501C4-C81B-38A3-57EC-8B6135AB4D6A}"/>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119600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3543-DAFA-EA82-A6B7-E8E92422FA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9C500C-CF96-AEA2-3AD5-5A60D53562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3CF43-3960-13B5-87CA-4BA12BD5B8E2}"/>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5" name="Footer Placeholder 4">
            <a:extLst>
              <a:ext uri="{FF2B5EF4-FFF2-40B4-BE49-F238E27FC236}">
                <a16:creationId xmlns:a16="http://schemas.microsoft.com/office/drawing/2014/main" id="{42A9EA59-11FC-680C-15E6-2F5F846EA9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A83526-5AB3-9462-E88D-BCFB378569DD}"/>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427543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8DFFB-7C82-8FB6-2337-F7189DBBCC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28CB6B-8954-92CF-340B-04A84C76C4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779633-8101-2B2A-6441-075FD45091C3}"/>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5" name="Footer Placeholder 4">
            <a:extLst>
              <a:ext uri="{FF2B5EF4-FFF2-40B4-BE49-F238E27FC236}">
                <a16:creationId xmlns:a16="http://schemas.microsoft.com/office/drawing/2014/main" id="{99614AA0-AD6B-BC9E-1F67-EAA7F7CF9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1B24F9-C314-110B-3E6C-E8C8EBAF7CD5}"/>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334197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B91C-E4BF-DF7C-35DF-AFC7FE4621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3D5501-2D19-6A66-3FC9-87029EBBB4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228168-FA64-213C-1AFF-202E4359385A}"/>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5" name="Footer Placeholder 4">
            <a:extLst>
              <a:ext uri="{FF2B5EF4-FFF2-40B4-BE49-F238E27FC236}">
                <a16:creationId xmlns:a16="http://schemas.microsoft.com/office/drawing/2014/main" id="{771B4113-B548-EB9C-D0CF-134366B58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B7B64D-46F9-17BB-C944-C543694DB431}"/>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113505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39C3-BC20-DEE3-A9A5-3FB11B0502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9DDEA-1D15-7038-F574-8496B5A5F0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2B45F2-9146-9419-54FF-CD70A2FDEE24}"/>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5" name="Footer Placeholder 4">
            <a:extLst>
              <a:ext uri="{FF2B5EF4-FFF2-40B4-BE49-F238E27FC236}">
                <a16:creationId xmlns:a16="http://schemas.microsoft.com/office/drawing/2014/main" id="{128B9AF6-B204-2634-AE4E-A6D32231A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6E415C-912E-4796-7102-B03A2482CC11}"/>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383298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98A-48B2-6ED3-98F2-D1A9802173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5176DF-2B7E-9221-9A5E-465385AD2F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EE0D38-82B1-8EDF-1B69-CFE53A2D3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CBA105-BC71-F247-2C20-E64309E5247C}"/>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6" name="Footer Placeholder 5">
            <a:extLst>
              <a:ext uri="{FF2B5EF4-FFF2-40B4-BE49-F238E27FC236}">
                <a16:creationId xmlns:a16="http://schemas.microsoft.com/office/drawing/2014/main" id="{01ADD81C-DC6F-4897-DF27-3984EAF5C9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D5BC3-BA26-4680-9ACF-0C0CC8000C33}"/>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279629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DF68-1050-2C9B-D182-6E205B8D2B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5F646E-6FCE-3DA9-1FAC-EE6A74F8E7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3D909-200B-63BC-53E6-40CAB93FD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4D792E-7C3F-9348-372A-207C3323F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940E2E-911A-5B55-6ABE-33DD22ED67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DF364F-165B-23DF-42EB-16D2C9977A23}"/>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8" name="Footer Placeholder 7">
            <a:extLst>
              <a:ext uri="{FF2B5EF4-FFF2-40B4-BE49-F238E27FC236}">
                <a16:creationId xmlns:a16="http://schemas.microsoft.com/office/drawing/2014/main" id="{C08362E3-AE7E-6BA1-3629-DC072B919A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BB4BFD-E0F9-B946-1D51-0B526C254702}"/>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183922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2948-9EBA-2684-59BE-5D5F406439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E11C09-5F2D-624A-3794-01FD91DF4CAD}"/>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4" name="Footer Placeholder 3">
            <a:extLst>
              <a:ext uri="{FF2B5EF4-FFF2-40B4-BE49-F238E27FC236}">
                <a16:creationId xmlns:a16="http://schemas.microsoft.com/office/drawing/2014/main" id="{E6ECCCEB-6708-FA60-F24E-4618E8080E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F7C015-2150-2FBB-91B2-8C3192B09016}"/>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280217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16908-875A-8693-FEE0-E4931FF7D1F2}"/>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3" name="Footer Placeholder 2">
            <a:extLst>
              <a:ext uri="{FF2B5EF4-FFF2-40B4-BE49-F238E27FC236}">
                <a16:creationId xmlns:a16="http://schemas.microsoft.com/office/drawing/2014/main" id="{B5C3B8A1-3C5E-DE5C-4EC5-C5B46675D3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5A2BD0-C74F-2949-FAE2-F9C87ACF684F}"/>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309540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DFE2-D1EB-8625-4552-2681853F2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79E2B1-A016-1FFC-657E-C2C4F0757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1553E-368E-E400-AE37-047347B14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743E8-4576-9A51-AE9C-F35ECEA1B534}"/>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6" name="Footer Placeholder 5">
            <a:extLst>
              <a:ext uri="{FF2B5EF4-FFF2-40B4-BE49-F238E27FC236}">
                <a16:creationId xmlns:a16="http://schemas.microsoft.com/office/drawing/2014/main" id="{5BE5190F-6F49-E3D3-C1F4-57EF0EBE3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73A7CD-F5DE-46BB-E657-61665A36CFBB}"/>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236733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4EB4-292C-0471-EB29-2F077F9B5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3EA6B6-BEC7-35A1-B9A2-4ACC3FE211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DF2A79-1A1E-54C4-E3D0-A01AAE2BB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85345-8CE2-D1F5-0F64-6533CD93A9EB}"/>
              </a:ext>
            </a:extLst>
          </p:cNvPr>
          <p:cNvSpPr>
            <a:spLocks noGrp="1"/>
          </p:cNvSpPr>
          <p:nvPr>
            <p:ph type="dt" sz="half" idx="10"/>
          </p:nvPr>
        </p:nvSpPr>
        <p:spPr/>
        <p:txBody>
          <a:bodyPr/>
          <a:lstStyle/>
          <a:p>
            <a:fld id="{A9A0E503-470E-4890-B483-8CEA0A114B17}" type="datetimeFigureOut">
              <a:rPr lang="en-GB" smtClean="0"/>
              <a:t>04/05/2026</a:t>
            </a:fld>
            <a:endParaRPr lang="en-GB"/>
          </a:p>
        </p:txBody>
      </p:sp>
      <p:sp>
        <p:nvSpPr>
          <p:cNvPr id="6" name="Footer Placeholder 5">
            <a:extLst>
              <a:ext uri="{FF2B5EF4-FFF2-40B4-BE49-F238E27FC236}">
                <a16:creationId xmlns:a16="http://schemas.microsoft.com/office/drawing/2014/main" id="{D29CA189-422C-F706-4EE7-B1EF6FD8A5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E44AC1-1D99-BEDC-772C-1434E982B58B}"/>
              </a:ext>
            </a:extLst>
          </p:cNvPr>
          <p:cNvSpPr>
            <a:spLocks noGrp="1"/>
          </p:cNvSpPr>
          <p:nvPr>
            <p:ph type="sldNum" sz="quarter" idx="12"/>
          </p:nvPr>
        </p:nvSpPr>
        <p:spPr/>
        <p:txBody>
          <a:bodyPr/>
          <a:lstStyle/>
          <a:p>
            <a:fld id="{3E459CF8-C166-4960-BE49-47CE3586C1A2}" type="slidenum">
              <a:rPr lang="en-GB" smtClean="0"/>
              <a:t>‹#›</a:t>
            </a:fld>
            <a:endParaRPr lang="en-GB"/>
          </a:p>
        </p:txBody>
      </p:sp>
    </p:spTree>
    <p:extLst>
      <p:ext uri="{BB962C8B-B14F-4D97-AF65-F5344CB8AC3E}">
        <p14:creationId xmlns:p14="http://schemas.microsoft.com/office/powerpoint/2010/main" val="355039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45D0B-C42F-1C10-BEC1-E5B0FAE51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7487A-CE76-A046-0161-448A08CD0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FD7E5-C782-4F14-BF63-EDA7F76FB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0E503-470E-4890-B483-8CEA0A114B17}" type="datetimeFigureOut">
              <a:rPr lang="en-GB" smtClean="0"/>
              <a:t>04/05/2026</a:t>
            </a:fld>
            <a:endParaRPr lang="en-GB"/>
          </a:p>
        </p:txBody>
      </p:sp>
      <p:sp>
        <p:nvSpPr>
          <p:cNvPr id="5" name="Footer Placeholder 4">
            <a:extLst>
              <a:ext uri="{FF2B5EF4-FFF2-40B4-BE49-F238E27FC236}">
                <a16:creationId xmlns:a16="http://schemas.microsoft.com/office/drawing/2014/main" id="{F2401CD7-B4D2-7E11-1952-F56059CD7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E2AE13-7751-F40C-09DF-514DD45D3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59CF8-C166-4960-BE49-47CE3586C1A2}" type="slidenum">
              <a:rPr lang="en-GB" smtClean="0"/>
              <a:t>‹#›</a:t>
            </a:fld>
            <a:endParaRPr lang="en-GB"/>
          </a:p>
        </p:txBody>
      </p:sp>
    </p:spTree>
    <p:extLst>
      <p:ext uri="{BB962C8B-B14F-4D97-AF65-F5344CB8AC3E}">
        <p14:creationId xmlns:p14="http://schemas.microsoft.com/office/powerpoint/2010/main" val="422762685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sm.org/news/music-a-level-results-202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wenger-trayner.com/introduction-to-communities-of-practice/" TargetMode="External"/><Relationship Id="rId4" Type="http://schemas.openxmlformats.org/officeDocument/2006/relationships/hyperlink" Target="https://ianpace.wordpress.com/2024/10/10/music-in-uk-higher-education-3-undergraduate-cohorts-2019-202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ykest@hope.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14295B-A325-2E3C-DA90-38979FFF4269}"/>
              </a:ext>
            </a:extLst>
          </p:cNvPr>
          <p:cNvSpPr/>
          <p:nvPr/>
        </p:nvSpPr>
        <p:spPr>
          <a:xfrm>
            <a:off x="0" y="2936240"/>
            <a:ext cx="12192000" cy="451104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298D00-B5DE-4826-5A9A-B69C2A9E3CAB}"/>
              </a:ext>
            </a:extLst>
          </p:cNvPr>
          <p:cNvSpPr>
            <a:spLocks noGrp="1"/>
          </p:cNvSpPr>
          <p:nvPr>
            <p:ph type="ctrTitle"/>
          </p:nvPr>
        </p:nvSpPr>
        <p:spPr>
          <a:xfrm>
            <a:off x="708722" y="3060383"/>
            <a:ext cx="9144000" cy="2387600"/>
          </a:xfrm>
        </p:spPr>
        <p:txBody>
          <a:bodyPr>
            <a:normAutofit/>
          </a:bodyPr>
          <a:lstStyle/>
          <a:p>
            <a:pPr algn="l"/>
            <a:r>
              <a:rPr lang="en-US" sz="4200" dirty="0">
                <a:solidFill>
                  <a:schemeClr val="bg1"/>
                </a:solidFill>
                <a:latin typeface="Source Sans Pro SemiBold" panose="020F0502020204030204" pitchFamily="34" charset="0"/>
              </a:rPr>
              <a:t>Students and survival as a small music department: Engaging with wider communities of musical practice</a:t>
            </a:r>
            <a:endParaRPr lang="en-GB" sz="4200" dirty="0">
              <a:solidFill>
                <a:schemeClr val="bg1"/>
              </a:solidFill>
              <a:latin typeface="Source Sans Pro SemiBold" panose="020F0502020204030204" pitchFamily="34" charset="0"/>
            </a:endParaRPr>
          </a:p>
        </p:txBody>
      </p:sp>
      <p:sp>
        <p:nvSpPr>
          <p:cNvPr id="3" name="Subtitle 2">
            <a:extLst>
              <a:ext uri="{FF2B5EF4-FFF2-40B4-BE49-F238E27FC236}">
                <a16:creationId xmlns:a16="http://schemas.microsoft.com/office/drawing/2014/main" id="{5ABCF33C-9687-7D4E-3265-F7623483C9B8}"/>
              </a:ext>
            </a:extLst>
          </p:cNvPr>
          <p:cNvSpPr>
            <a:spLocks noGrp="1"/>
          </p:cNvSpPr>
          <p:nvPr>
            <p:ph type="subTitle" idx="1"/>
          </p:nvPr>
        </p:nvSpPr>
        <p:spPr>
          <a:xfrm>
            <a:off x="708722" y="5540058"/>
            <a:ext cx="9144000" cy="1053782"/>
          </a:xfrm>
        </p:spPr>
        <p:txBody>
          <a:bodyPr>
            <a:normAutofit/>
          </a:bodyPr>
          <a:lstStyle/>
          <a:p>
            <a:pPr algn="l"/>
            <a:r>
              <a:rPr lang="en-US" sz="3600" dirty="0">
                <a:solidFill>
                  <a:schemeClr val="bg1"/>
                </a:solidFill>
                <a:latin typeface="Source Sans Pro" panose="020B0503030403020204" pitchFamily="34" charset="0"/>
                <a:ea typeface="Source Sans Pro" panose="020B0503030403020204" pitchFamily="34" charset="0"/>
              </a:rPr>
              <a:t>Tom Sykes, Liverpool Hope University </a:t>
            </a:r>
            <a:endParaRPr lang="en-GB" sz="36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1016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52DB-4E8E-361D-0096-00E28AA191C2}"/>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BC34DFFE-A173-28F8-FD21-AA0048918985}"/>
              </a:ext>
            </a:extLst>
          </p:cNvPr>
          <p:cNvSpPr>
            <a:spLocks noGrp="1"/>
          </p:cNvSpPr>
          <p:nvPr>
            <p:ph idx="1"/>
          </p:nvPr>
        </p:nvSpPr>
        <p:spPr>
          <a:xfrm>
            <a:off x="2291080" y="1552353"/>
            <a:ext cx="9513411" cy="4817967"/>
          </a:xfrm>
        </p:spPr>
        <p:txBody>
          <a:bodyPr>
            <a:normAutofit/>
          </a:bodyPr>
          <a:lstStyle/>
          <a:p>
            <a:r>
              <a:rPr lang="en-US" sz="2400" dirty="0">
                <a:solidFill>
                  <a:srgbClr val="1D1D1B"/>
                </a:solidFill>
                <a:latin typeface="Source Sans Pro" panose="020B0503030403020204" pitchFamily="34" charset="0"/>
                <a:ea typeface="Source Sans Pro" panose="020B0503030403020204" pitchFamily="34" charset="0"/>
              </a:rPr>
              <a:t>On anecdotal evidence, outreach activities have led to young musicians applying to study music at LHU, or at least considering HE music study, who may not have otherwise done</a:t>
            </a:r>
          </a:p>
          <a:p>
            <a:r>
              <a:rPr lang="en-US" sz="2400" dirty="0">
                <a:solidFill>
                  <a:srgbClr val="1D1D1B"/>
                </a:solidFill>
                <a:latin typeface="Source Sans Pro" panose="020B0503030403020204" pitchFamily="34" charset="0"/>
                <a:ea typeface="Source Sans Pro" panose="020B0503030403020204" pitchFamily="34" charset="0"/>
              </a:rPr>
              <a:t>Bringing prospective students onto campus helps them picture themselves there (feedback from events and open days supports this)</a:t>
            </a:r>
          </a:p>
          <a:p>
            <a:r>
              <a:rPr lang="en-US" sz="2400" dirty="0">
                <a:solidFill>
                  <a:srgbClr val="1D1D1B"/>
                </a:solidFill>
                <a:latin typeface="Source Sans Pro" panose="020B0503030403020204" pitchFamily="34" charset="0"/>
                <a:ea typeface="Source Sans Pro" panose="020B0503030403020204" pitchFamily="34" charset="0"/>
              </a:rPr>
              <a:t>Projects that involve current LHU students and secondary schools such as Jazz Camp for Girls help to build connections and can be considered to form (at least temporarily) a larger Community of Musical Practice</a:t>
            </a:r>
          </a:p>
          <a:p>
            <a:r>
              <a:rPr lang="en-US" sz="2400" dirty="0">
                <a:solidFill>
                  <a:srgbClr val="1D1D1B"/>
                </a:solidFill>
                <a:latin typeface="Source Sans Pro" panose="020B0503030403020204" pitchFamily="34" charset="0"/>
                <a:ea typeface="Source Sans Pro" panose="020B0503030403020204" pitchFamily="34" charset="0"/>
              </a:rPr>
              <a:t>Feedback from the LIJF Youth Collective project will inform the impact of the project (though longitudinal data can be difficult to obtain)</a:t>
            </a:r>
          </a:p>
          <a:p>
            <a:r>
              <a:rPr lang="en-US" sz="2400" dirty="0">
                <a:solidFill>
                  <a:srgbClr val="1D1D1B"/>
                </a:solidFill>
                <a:latin typeface="Source Sans Pro" panose="020B0503030403020204" pitchFamily="34" charset="0"/>
                <a:ea typeface="Source Sans Pro" panose="020B0503030403020204" pitchFamily="34" charset="0"/>
              </a:rPr>
              <a:t>Being a small music department has advantages and disadvantages, but for our cohorts a range of recruitment activities is essential</a:t>
            </a:r>
            <a:endParaRPr lang="en-GB" dirty="0">
              <a:solidFill>
                <a:srgbClr val="1D1D1B"/>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DF4D5F68-609D-011D-2137-496B4868DED7}"/>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Concluding thoughts</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8FDF00E5-B83C-FF7C-E7AD-FE5EE035C3D7}"/>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089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485A4-1182-9206-9335-52C7E0344F3A}"/>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1F38F7D-0206-E155-AD2D-BEEBB32A416B}"/>
              </a:ext>
            </a:extLst>
          </p:cNvPr>
          <p:cNvSpPr>
            <a:spLocks noGrp="1"/>
          </p:cNvSpPr>
          <p:nvPr>
            <p:ph idx="1"/>
          </p:nvPr>
        </p:nvSpPr>
        <p:spPr>
          <a:xfrm>
            <a:off x="2291080" y="1455690"/>
            <a:ext cx="9513411" cy="4510592"/>
          </a:xfrm>
        </p:spPr>
        <p:txBody>
          <a:bodyPr>
            <a:noAutofit/>
          </a:bodyPr>
          <a:lstStyle/>
          <a:p>
            <a:pPr marL="0" indent="0">
              <a:buNone/>
            </a:pPr>
            <a:r>
              <a:rPr lang="en-GB" sz="2400" dirty="0"/>
              <a:t>ISM (2025). ‘A-level results: Music entries fall’. </a:t>
            </a:r>
            <a:r>
              <a:rPr lang="en-GB" sz="2400" u="sng" dirty="0">
                <a:hlinkClick r:id="rId3"/>
              </a:rPr>
              <a:t>https://www.ism.org/news/music-a-level-results-2025/</a:t>
            </a:r>
            <a:r>
              <a:rPr lang="en-GB" sz="2400" dirty="0"/>
              <a:t> </a:t>
            </a:r>
          </a:p>
          <a:p>
            <a:pPr marL="0" indent="0">
              <a:buNone/>
            </a:pPr>
            <a:endParaRPr lang="en-GB" sz="2400" dirty="0"/>
          </a:p>
          <a:p>
            <a:pPr marL="0" indent="0">
              <a:buNone/>
            </a:pPr>
            <a:r>
              <a:rPr lang="en-GB" sz="2400" dirty="0"/>
              <a:t>Kenny, A. (2016). </a:t>
            </a:r>
            <a:r>
              <a:rPr lang="en-GB" sz="2400" i="1" dirty="0"/>
              <a:t>Communities of Musical Practice</a:t>
            </a:r>
            <a:r>
              <a:rPr lang="en-GB" sz="2400" dirty="0"/>
              <a:t>. Routledge: Abingdon.</a:t>
            </a:r>
          </a:p>
          <a:p>
            <a:pPr marL="0" indent="0">
              <a:buNone/>
            </a:pPr>
            <a:endParaRPr lang="en-GB" sz="2400" dirty="0"/>
          </a:p>
          <a:p>
            <a:pPr marL="0" indent="0">
              <a:buNone/>
            </a:pPr>
            <a:r>
              <a:rPr lang="en-GB" sz="2400" dirty="0"/>
              <a:t>Pace, I. (2024). ‘Music in Higher Education 3: Undergraduate Cohorts 2019-2023’. </a:t>
            </a:r>
            <a:r>
              <a:rPr lang="en-GB" sz="2400" u="sng" dirty="0">
                <a:hlinkClick r:id="rId4"/>
              </a:rPr>
              <a:t>https://ianpace.wordpress.com/2024/10/10/music-in-uk-higher-education-3-undergraduate-cohorts-2019-2023/</a:t>
            </a:r>
            <a:endParaRPr lang="en-GB" sz="2400" u="sng" dirty="0"/>
          </a:p>
          <a:p>
            <a:pPr marL="0" indent="0">
              <a:buNone/>
            </a:pPr>
            <a:endParaRPr lang="en-GB" sz="2400" u="sng" dirty="0"/>
          </a:p>
          <a:p>
            <a:pPr marL="0" indent="0">
              <a:buNone/>
            </a:pPr>
            <a:r>
              <a:rPr lang="en-US" sz="2400" dirty="0"/>
              <a:t>Wenger-Trayner, E. &amp; Wenger-Trayner, B. (2015). Introduction to communities of practice: a brief overview of the concept and its uses. </a:t>
            </a:r>
            <a:r>
              <a:rPr lang="en-US" sz="2400" dirty="0">
                <a:hlinkClick r:id="rId5"/>
              </a:rPr>
              <a:t>https://www.wenger-trayner.com/introduction-to-communities-of-practice/</a:t>
            </a:r>
            <a:endParaRPr lang="en-US" sz="2400" dirty="0"/>
          </a:p>
        </p:txBody>
      </p:sp>
      <p:sp>
        <p:nvSpPr>
          <p:cNvPr id="2" name="Title 1">
            <a:extLst>
              <a:ext uri="{FF2B5EF4-FFF2-40B4-BE49-F238E27FC236}">
                <a16:creationId xmlns:a16="http://schemas.microsoft.com/office/drawing/2014/main" id="{C3692E79-503B-9A7C-63AC-3E20A58F1FB4}"/>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References</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93545975-EED8-840A-B7EC-7B0C9578E0E6}"/>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309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92AAF-3988-F4F2-8109-8652E68DC2FE}"/>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255270F1-DC8C-0673-025B-C06170E54F2B}"/>
              </a:ext>
            </a:extLst>
          </p:cNvPr>
          <p:cNvSpPr>
            <a:spLocks noGrp="1"/>
          </p:cNvSpPr>
          <p:nvPr>
            <p:ph idx="1"/>
          </p:nvPr>
        </p:nvSpPr>
        <p:spPr>
          <a:xfrm>
            <a:off x="2291080" y="1859728"/>
            <a:ext cx="9513411" cy="4510592"/>
          </a:xfrm>
        </p:spPr>
        <p:txBody>
          <a:bodyPr/>
          <a:lstStyle/>
          <a:p>
            <a:pPr marL="0" indent="0" algn="ctr">
              <a:buNone/>
            </a:pPr>
            <a:r>
              <a:rPr lang="en-US" sz="2400" dirty="0">
                <a:solidFill>
                  <a:srgbClr val="1D1D1B"/>
                </a:solidFill>
                <a:latin typeface="Source Sans Pro" panose="020B0503030403020204" pitchFamily="34" charset="0"/>
                <a:ea typeface="Source Sans Pro" panose="020B0503030403020204" pitchFamily="34" charset="0"/>
                <a:hlinkClick r:id="rId3"/>
              </a:rPr>
              <a:t>sykest@hope.ac.uk</a:t>
            </a:r>
            <a:endParaRPr lang="en-US" sz="2400" dirty="0">
              <a:solidFill>
                <a:srgbClr val="1D1D1B"/>
              </a:solidFill>
              <a:latin typeface="Source Sans Pro" panose="020B0503030403020204" pitchFamily="34" charset="0"/>
              <a:ea typeface="Source Sans Pro" panose="020B0503030403020204" pitchFamily="34" charset="0"/>
            </a:endParaRPr>
          </a:p>
          <a:p>
            <a:pPr marL="0" indent="0" algn="ctr">
              <a:buNone/>
            </a:pPr>
            <a:endParaRPr lang="en-GB" dirty="0">
              <a:solidFill>
                <a:srgbClr val="1D1D1B"/>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55D4D249-D13B-F9CD-6FA9-21C6EA2AD3F1}"/>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Thanks for listening – any questions?</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3E9C3E0D-470A-432A-195D-6B2444CDF815}"/>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A78BB20-BB6F-184B-B311-9D6D6F423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427" y="2864752"/>
            <a:ext cx="6634715" cy="2847541"/>
          </a:xfrm>
          <a:prstGeom prst="rect">
            <a:avLst/>
          </a:prstGeom>
        </p:spPr>
      </p:pic>
    </p:spTree>
    <p:extLst>
      <p:ext uri="{BB962C8B-B14F-4D97-AF65-F5344CB8AC3E}">
        <p14:creationId xmlns:p14="http://schemas.microsoft.com/office/powerpoint/2010/main" val="76576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06130CB-6537-4184-3034-42878453FCF6}"/>
              </a:ext>
            </a:extLst>
          </p:cNvPr>
          <p:cNvSpPr>
            <a:spLocks noGrp="1"/>
          </p:cNvSpPr>
          <p:nvPr>
            <p:ph idx="1"/>
          </p:nvPr>
        </p:nvSpPr>
        <p:spPr>
          <a:xfrm>
            <a:off x="2291080" y="1859728"/>
            <a:ext cx="9513411" cy="4510592"/>
          </a:xfrm>
        </p:spPr>
        <p:txBody>
          <a:bodyPr/>
          <a:lstStyle/>
          <a:p>
            <a:r>
              <a:rPr lang="en-GB" sz="2400" dirty="0">
                <a:solidFill>
                  <a:srgbClr val="1D1D1B"/>
                </a:solidFill>
                <a:latin typeface="Source Sans Pro" panose="020B0503030403020204" pitchFamily="34" charset="0"/>
                <a:ea typeface="Source Sans Pro" panose="020B0503030403020204" pitchFamily="34" charset="0"/>
              </a:rPr>
              <a:t>Fewer A-level music students (ISM 2025)</a:t>
            </a:r>
          </a:p>
          <a:p>
            <a:r>
              <a:rPr lang="en-GB" sz="2400" dirty="0">
                <a:solidFill>
                  <a:srgbClr val="1D1D1B"/>
                </a:solidFill>
                <a:latin typeface="Source Sans Pro" panose="020B0503030403020204" pitchFamily="34" charset="0"/>
                <a:ea typeface="Source Sans Pro" panose="020B0503030403020204" pitchFamily="34" charset="0"/>
              </a:rPr>
              <a:t>Steady numbers of undergraduate music students (Pace 2024)</a:t>
            </a:r>
          </a:p>
          <a:p>
            <a:r>
              <a:rPr lang="en-GB" sz="2400" dirty="0">
                <a:solidFill>
                  <a:srgbClr val="1D1D1B"/>
                </a:solidFill>
                <a:latin typeface="Source Sans Pro" panose="020B0503030403020204" pitchFamily="34" charset="0"/>
                <a:ea typeface="Source Sans Pro" panose="020B0503030403020204" pitchFamily="34" charset="0"/>
              </a:rPr>
              <a:t>Competition vs. choice</a:t>
            </a:r>
          </a:p>
          <a:p>
            <a:r>
              <a:rPr lang="en-GB" sz="2400" dirty="0">
                <a:solidFill>
                  <a:srgbClr val="1D1D1B"/>
                </a:solidFill>
                <a:latin typeface="Source Sans Pro" panose="020B0503030403020204" pitchFamily="34" charset="0"/>
                <a:ea typeface="Source Sans Pro" panose="020B0503030403020204" pitchFamily="34" charset="0"/>
              </a:rPr>
              <a:t>Existential concerns of university music departments</a:t>
            </a:r>
          </a:p>
          <a:p>
            <a:endParaRPr lang="en-US" sz="2400" dirty="0">
              <a:solidFill>
                <a:srgbClr val="1D1D1B"/>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C6887272-3CBF-4023-3C95-C5AA60F89B0A}"/>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Tensions in the (HE Music) marketplace</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8EEE27F1-BE94-BB87-72A5-36B2222A70E1}"/>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775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EFB0-324F-929C-6D07-16FF60D092F2}"/>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E49BAEA0-AA5C-EB75-598D-BF225FE2A55F}"/>
              </a:ext>
            </a:extLst>
          </p:cNvPr>
          <p:cNvSpPr>
            <a:spLocks noGrp="1"/>
          </p:cNvSpPr>
          <p:nvPr>
            <p:ph idx="1"/>
          </p:nvPr>
        </p:nvSpPr>
        <p:spPr>
          <a:xfrm>
            <a:off x="2291080" y="1859728"/>
            <a:ext cx="9513411" cy="4510592"/>
          </a:xfrm>
        </p:spPr>
        <p:txBody>
          <a:bodyPr/>
          <a:lstStyle/>
          <a:p>
            <a:pPr marL="0" indent="0">
              <a:buNone/>
            </a:pPr>
            <a:r>
              <a:rPr lang="en-US" sz="2400" dirty="0">
                <a:solidFill>
                  <a:srgbClr val="1D1D1B"/>
                </a:solidFill>
                <a:latin typeface="Source Sans Pro" panose="020B0503030403020204" pitchFamily="34" charset="0"/>
                <a:ea typeface="Source Sans Pro" panose="020B0503030403020204" pitchFamily="34" charset="0"/>
              </a:rPr>
              <a:t>Liverpool’s well-known connection with music is an attraction for potential HE students, with:</a:t>
            </a:r>
          </a:p>
          <a:p>
            <a:r>
              <a:rPr lang="en-US" sz="2400" dirty="0">
                <a:solidFill>
                  <a:srgbClr val="1D1D1B"/>
                </a:solidFill>
                <a:latin typeface="Source Sans Pro" panose="020B0503030403020204" pitchFamily="34" charset="0"/>
                <a:ea typeface="Source Sans Pro" panose="020B0503030403020204" pitchFamily="34" charset="0"/>
              </a:rPr>
              <a:t>2 university music departments (University of Liverpool and Liverpool Hope University) plus an Audio and Music Production BSc at Liverpool John Moores University</a:t>
            </a:r>
          </a:p>
          <a:p>
            <a:r>
              <a:rPr lang="en-US" sz="2400" dirty="0">
                <a:solidFill>
                  <a:srgbClr val="1D1D1B"/>
                </a:solidFill>
                <a:latin typeface="Source Sans Pro" panose="020B0503030403020204" pitchFamily="34" charset="0"/>
                <a:ea typeface="Source Sans Pro" panose="020B0503030403020204" pitchFamily="34" charset="0"/>
              </a:rPr>
              <a:t>1 specialist performing arts institution (Liverpool Institute for Performing Arts)</a:t>
            </a:r>
          </a:p>
          <a:p>
            <a:r>
              <a:rPr lang="en-US" sz="2400" dirty="0">
                <a:solidFill>
                  <a:srgbClr val="1D1D1B"/>
                </a:solidFill>
                <a:latin typeface="Source Sans Pro" panose="020B0503030403020204" pitchFamily="34" charset="0"/>
                <a:ea typeface="Source Sans Pro" panose="020B0503030403020204" pitchFamily="34" charset="0"/>
              </a:rPr>
              <a:t>3 private providers (SAE Institute, Liverpool Media Academy and ICMP)</a:t>
            </a:r>
          </a:p>
          <a:p>
            <a:endParaRPr lang="en-US" sz="2400" dirty="0">
              <a:solidFill>
                <a:srgbClr val="1D1D1B"/>
              </a:solidFill>
              <a:latin typeface="Source Sans Pro" panose="020B0503030403020204" pitchFamily="34" charset="0"/>
              <a:ea typeface="Source Sans Pro" panose="020B0503030403020204" pitchFamily="34" charset="0"/>
            </a:endParaRPr>
          </a:p>
          <a:p>
            <a:pPr marL="0" indent="0">
              <a:buNone/>
            </a:pPr>
            <a:r>
              <a:rPr lang="en-US" sz="2400" dirty="0">
                <a:solidFill>
                  <a:srgbClr val="1D1D1B"/>
                </a:solidFill>
                <a:latin typeface="Source Sans Pro" panose="020B0503030403020204" pitchFamily="34" charset="0"/>
                <a:ea typeface="Source Sans Pro" panose="020B0503030403020204" pitchFamily="34" charset="0"/>
              </a:rPr>
              <a:t>There is no conservatoire in Liverpool!</a:t>
            </a:r>
          </a:p>
          <a:p>
            <a:endParaRPr lang="en-US" sz="2400" dirty="0">
              <a:solidFill>
                <a:srgbClr val="1D1D1B"/>
              </a:solidFill>
              <a:latin typeface="Source Sans Pro" panose="020B0503030403020204" pitchFamily="34" charset="0"/>
              <a:ea typeface="Source Sans Pro" panose="020B0503030403020204" pitchFamily="34" charset="0"/>
            </a:endParaRPr>
          </a:p>
          <a:p>
            <a:endParaRPr lang="en-GB" dirty="0">
              <a:solidFill>
                <a:srgbClr val="1D1D1B"/>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F7A84949-0570-A523-E29F-8205979EA3E5}"/>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Liverpool: UNESCO City of Music</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EF729B3F-1934-5961-0924-A2248954C2FE}"/>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711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F3ABB-C078-3271-47BA-B18D0B8AD4E3}"/>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B067B7EA-540A-2EFD-E412-D2BED88697A7}"/>
              </a:ext>
            </a:extLst>
          </p:cNvPr>
          <p:cNvSpPr>
            <a:spLocks noGrp="1"/>
          </p:cNvSpPr>
          <p:nvPr>
            <p:ph idx="1"/>
          </p:nvPr>
        </p:nvSpPr>
        <p:spPr>
          <a:xfrm>
            <a:off x="2291080" y="1859728"/>
            <a:ext cx="9513411" cy="4510592"/>
          </a:xfrm>
        </p:spPr>
        <p:txBody>
          <a:bodyPr/>
          <a:lstStyle/>
          <a:p>
            <a:pPr marL="0" indent="0">
              <a:buNone/>
            </a:pPr>
            <a:r>
              <a:rPr lang="en-US" sz="2400" dirty="0">
                <a:solidFill>
                  <a:srgbClr val="1D1D1B"/>
                </a:solidFill>
                <a:latin typeface="Source Sans Pro" panose="020B0503030403020204" pitchFamily="34" charset="0"/>
                <a:ea typeface="Source Sans Pro" panose="020B0503030403020204" pitchFamily="34" charset="0"/>
              </a:rPr>
              <a:t>Liverpool Hope University (LHU) is the smallest of Liverpool’s universities and has a long-established music department. Departmental/staff specialisms have included:</a:t>
            </a:r>
          </a:p>
          <a:p>
            <a:r>
              <a:rPr lang="en-US" sz="2400" dirty="0">
                <a:solidFill>
                  <a:srgbClr val="1D1D1B"/>
                </a:solidFill>
                <a:latin typeface="Source Sans Pro" panose="020B0503030403020204" pitchFamily="34" charset="0"/>
                <a:ea typeface="Source Sans Pro" panose="020B0503030403020204" pitchFamily="34" charset="0"/>
              </a:rPr>
              <a:t>Choral music (as a member of the Cathedral Choirs Group)</a:t>
            </a:r>
          </a:p>
          <a:p>
            <a:r>
              <a:rPr lang="en-US" sz="2400" dirty="0">
                <a:solidFill>
                  <a:srgbClr val="1D1D1B"/>
                </a:solidFill>
                <a:latin typeface="Source Sans Pro" panose="020B0503030403020204" pitchFamily="34" charset="0"/>
                <a:ea typeface="Source Sans Pro" panose="020B0503030403020204" pitchFamily="34" charset="0"/>
              </a:rPr>
              <a:t>20</a:t>
            </a:r>
            <a:r>
              <a:rPr lang="en-US" sz="2400" baseline="30000" dirty="0">
                <a:solidFill>
                  <a:srgbClr val="1D1D1B"/>
                </a:solidFill>
                <a:latin typeface="Source Sans Pro" panose="020B0503030403020204" pitchFamily="34" charset="0"/>
                <a:ea typeface="Source Sans Pro" panose="020B0503030403020204" pitchFamily="34" charset="0"/>
              </a:rPr>
              <a:t>th</a:t>
            </a:r>
            <a:r>
              <a:rPr lang="en-US" sz="2400" dirty="0">
                <a:solidFill>
                  <a:srgbClr val="1D1D1B"/>
                </a:solidFill>
                <a:latin typeface="Source Sans Pro" panose="020B0503030403020204" pitchFamily="34" charset="0"/>
                <a:ea typeface="Source Sans Pro" panose="020B0503030403020204" pitchFamily="34" charset="0"/>
              </a:rPr>
              <a:t> century music</a:t>
            </a:r>
          </a:p>
          <a:p>
            <a:r>
              <a:rPr lang="en-US" sz="2400" dirty="0">
                <a:solidFill>
                  <a:srgbClr val="1D1D1B"/>
                </a:solidFill>
                <a:latin typeface="Source Sans Pro" panose="020B0503030403020204" pitchFamily="34" charset="0"/>
                <a:ea typeface="Source Sans Pro" panose="020B0503030403020204" pitchFamily="34" charset="0"/>
              </a:rPr>
              <a:t>Electronic music</a:t>
            </a:r>
          </a:p>
          <a:p>
            <a:r>
              <a:rPr lang="en-US" sz="2400" dirty="0">
                <a:solidFill>
                  <a:srgbClr val="1D1D1B"/>
                </a:solidFill>
                <a:latin typeface="Source Sans Pro" panose="020B0503030403020204" pitchFamily="34" charset="0"/>
                <a:ea typeface="Source Sans Pro" panose="020B0503030403020204" pitchFamily="34" charset="0"/>
              </a:rPr>
              <a:t>Baroque performance practice</a:t>
            </a:r>
          </a:p>
          <a:p>
            <a:r>
              <a:rPr lang="en-US" sz="2400" dirty="0">
                <a:solidFill>
                  <a:srgbClr val="1D1D1B"/>
                </a:solidFill>
                <a:latin typeface="Source Sans Pro" panose="020B0503030403020204" pitchFamily="34" charset="0"/>
                <a:ea typeface="Source Sans Pro" panose="020B0503030403020204" pitchFamily="34" charset="0"/>
              </a:rPr>
              <a:t>Popular music</a:t>
            </a:r>
          </a:p>
          <a:p>
            <a:pPr marL="0" indent="0">
              <a:buNone/>
            </a:pPr>
            <a:r>
              <a:rPr lang="en-US" sz="2400" dirty="0">
                <a:solidFill>
                  <a:srgbClr val="1D1D1B"/>
                </a:solidFill>
                <a:latin typeface="Source Sans Pro" panose="020B0503030403020204" pitchFamily="34" charset="0"/>
                <a:ea typeface="Source Sans Pro" panose="020B0503030403020204" pitchFamily="34" charset="0"/>
              </a:rPr>
              <a:t>The university has an ethos of community engagement and welcomes a broad range of students (local and non-local), a significant proportion being the first in their family to study at HE level.</a:t>
            </a:r>
            <a:endParaRPr lang="en-GB" dirty="0">
              <a:solidFill>
                <a:srgbClr val="1D1D1B"/>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BAD2D54C-5F33-4631-18C8-CF500966F43D}"/>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Liverpool Hope University</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266E715A-E859-D162-11AD-F8C4E567B3E5}"/>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29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BDE6-7B11-D7C0-EF8C-E1162D756942}"/>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B82BCCA-7B38-0CEE-C952-7BA07606014B}"/>
              </a:ext>
            </a:extLst>
          </p:cNvPr>
          <p:cNvSpPr>
            <a:spLocks noGrp="1"/>
          </p:cNvSpPr>
          <p:nvPr>
            <p:ph idx="1"/>
          </p:nvPr>
        </p:nvSpPr>
        <p:spPr>
          <a:xfrm>
            <a:off x="2291080" y="1526134"/>
            <a:ext cx="9513411" cy="2531519"/>
          </a:xfrm>
        </p:spPr>
        <p:txBody>
          <a:bodyPr>
            <a:normAutofit/>
          </a:bodyPr>
          <a:lstStyle/>
          <a:p>
            <a:pPr marL="0" indent="0">
              <a:buNone/>
            </a:pPr>
            <a:r>
              <a:rPr lang="en-GB" sz="2400" dirty="0">
                <a:solidFill>
                  <a:srgbClr val="1D1D1B"/>
                </a:solidFill>
                <a:latin typeface="Source Sans Pro" panose="020B0503030403020204" pitchFamily="34" charset="0"/>
                <a:ea typeface="Source Sans Pro" panose="020B0503030403020204" pitchFamily="34" charset="0"/>
              </a:rPr>
              <a:t>The music department belongs in the School of Creative and Performing Arts and is based at the Creative Campus on the edge of Liverpool city centre. Music is normally studied as a half of a combined degree (often with Music Production) and we also run a Musical Theatre major. We offer an MA in Music and have a handful of PhD students, and staff specialisms include composition (broadly defined), various aspects of music production, performance across various genres and jazz studies.</a:t>
            </a:r>
          </a:p>
        </p:txBody>
      </p:sp>
      <p:sp>
        <p:nvSpPr>
          <p:cNvPr id="2" name="Title 1">
            <a:extLst>
              <a:ext uri="{FF2B5EF4-FFF2-40B4-BE49-F238E27FC236}">
                <a16:creationId xmlns:a16="http://schemas.microsoft.com/office/drawing/2014/main" id="{4E689A2B-E009-B7B4-BC4A-4ED2938AF26C}"/>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LHU Music Department now</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36EE4A14-903B-6DBE-4836-97C9599AC95F}"/>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4" descr="A picture containing outdoor, garden, plant, walkway&#10;&#10;Description automatically generated">
            <a:extLst>
              <a:ext uri="{FF2B5EF4-FFF2-40B4-BE49-F238E27FC236}">
                <a16:creationId xmlns:a16="http://schemas.microsoft.com/office/drawing/2014/main" id="{76D96F71-7F0E-B68E-1A94-F085B7475FDD}"/>
              </a:ext>
            </a:extLst>
          </p:cNvPr>
          <p:cNvPicPr>
            <a:picLocks noChangeAspect="1"/>
          </p:cNvPicPr>
          <p:nvPr/>
        </p:nvPicPr>
        <p:blipFill>
          <a:blip r:embed="rId3"/>
          <a:stretch>
            <a:fillRect/>
          </a:stretch>
        </p:blipFill>
        <p:spPr>
          <a:xfrm>
            <a:off x="3570996" y="4088914"/>
            <a:ext cx="6953577" cy="2485903"/>
          </a:xfrm>
          <a:prstGeom prst="rect">
            <a:avLst/>
          </a:prstGeom>
        </p:spPr>
      </p:pic>
    </p:spTree>
    <p:extLst>
      <p:ext uri="{BB962C8B-B14F-4D97-AF65-F5344CB8AC3E}">
        <p14:creationId xmlns:p14="http://schemas.microsoft.com/office/powerpoint/2010/main" val="267121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64870-5513-7D8C-A344-3058A811D85E}"/>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FD25EC3-225F-B4F6-2883-F3D4209870FD}"/>
              </a:ext>
            </a:extLst>
          </p:cNvPr>
          <p:cNvSpPr>
            <a:spLocks noGrp="1"/>
          </p:cNvSpPr>
          <p:nvPr>
            <p:ph idx="1"/>
          </p:nvPr>
        </p:nvSpPr>
        <p:spPr>
          <a:xfrm>
            <a:off x="2291080" y="1859728"/>
            <a:ext cx="9513411" cy="4510592"/>
          </a:xfrm>
        </p:spPr>
        <p:txBody>
          <a:bodyPr/>
          <a:lstStyle/>
          <a:p>
            <a:r>
              <a:rPr lang="en-US" dirty="0"/>
              <a:t>Definition: “groups of people who share a common concern or passion for something they do and learn how to do it better as they interact regularly” (Wenger-Trayner and Wenger-Trayner, 2015)</a:t>
            </a:r>
          </a:p>
          <a:p>
            <a:r>
              <a:rPr lang="en-US" dirty="0"/>
              <a:t>Required elements:</a:t>
            </a:r>
          </a:p>
          <a:p>
            <a:pPr lvl="1"/>
            <a:r>
              <a:rPr lang="en-US" dirty="0"/>
              <a:t>Domain (of interest)</a:t>
            </a:r>
          </a:p>
          <a:p>
            <a:pPr lvl="1"/>
            <a:r>
              <a:rPr lang="en-US" dirty="0"/>
              <a:t>Community (of people involved)</a:t>
            </a:r>
          </a:p>
          <a:p>
            <a:pPr lvl="1"/>
            <a:r>
              <a:rPr lang="en-US" dirty="0"/>
              <a:t>Practice (being developed, with a shared repertoire of resources)</a:t>
            </a:r>
          </a:p>
        </p:txBody>
      </p:sp>
      <p:sp>
        <p:nvSpPr>
          <p:cNvPr id="2" name="Title 1">
            <a:extLst>
              <a:ext uri="{FF2B5EF4-FFF2-40B4-BE49-F238E27FC236}">
                <a16:creationId xmlns:a16="http://schemas.microsoft.com/office/drawing/2014/main" id="{55A46571-BB4F-D90C-1621-231CC1C7308D}"/>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Communities of Practice</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4D64F1AA-60B9-1E08-8B94-B045FD38B88F}"/>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4676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33021-5EAD-CDFA-5DFA-9722454DB87F}"/>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A75A26-8B0C-4944-C908-1C61EBFEB9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2084" y="1577695"/>
            <a:ext cx="5181955" cy="5229959"/>
          </a:xfrm>
          <a:prstGeom prst="rect">
            <a:avLst/>
          </a:prstGeom>
        </p:spPr>
      </p:pic>
      <p:sp>
        <p:nvSpPr>
          <p:cNvPr id="2" name="Title 1">
            <a:extLst>
              <a:ext uri="{FF2B5EF4-FFF2-40B4-BE49-F238E27FC236}">
                <a16:creationId xmlns:a16="http://schemas.microsoft.com/office/drawing/2014/main" id="{BE289875-C515-2438-BF2B-81B6F510CBE5}"/>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Communities of Musical Practice (</a:t>
            </a:r>
            <a:r>
              <a:rPr lang="en-US" dirty="0" err="1">
                <a:solidFill>
                  <a:srgbClr val="1D1D1B"/>
                </a:solidFill>
                <a:latin typeface="Source Sans Pro SemiBold" panose="020B0603030403020204" pitchFamily="34" charset="0"/>
                <a:ea typeface="Source Sans Pro SemiBold" panose="020B0603030403020204" pitchFamily="34" charset="0"/>
              </a:rPr>
              <a:t>CoMP</a:t>
            </a:r>
            <a:r>
              <a:rPr lang="en-US" dirty="0">
                <a:solidFill>
                  <a:srgbClr val="1D1D1B"/>
                </a:solidFill>
                <a:latin typeface="Source Sans Pro SemiBold" panose="020B0603030403020204" pitchFamily="34" charset="0"/>
                <a:ea typeface="Source Sans Pro SemiBold" panose="020B0603030403020204" pitchFamily="34" charset="0"/>
              </a:rPr>
              <a:t>) model (Kenny 2016: 16)</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C0431D85-5133-6703-805D-327B3DF243C0}"/>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0980176-B567-7C5C-994B-48014D8A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661" y="1743198"/>
            <a:ext cx="3265967" cy="4898951"/>
          </a:xfrm>
          <a:prstGeom prst="rect">
            <a:avLst/>
          </a:prstGeom>
        </p:spPr>
      </p:pic>
    </p:spTree>
    <p:extLst>
      <p:ext uri="{BB962C8B-B14F-4D97-AF65-F5344CB8AC3E}">
        <p14:creationId xmlns:p14="http://schemas.microsoft.com/office/powerpoint/2010/main" val="389272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8965-99E8-8A8B-ED6C-BFBD35B6523F}"/>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C447932-01A2-F165-6553-E0018B316E39}"/>
              </a:ext>
            </a:extLst>
          </p:cNvPr>
          <p:cNvSpPr>
            <a:spLocks noGrp="1"/>
          </p:cNvSpPr>
          <p:nvPr>
            <p:ph idx="1"/>
          </p:nvPr>
        </p:nvSpPr>
        <p:spPr>
          <a:xfrm>
            <a:off x="2291080" y="1562986"/>
            <a:ext cx="9513411" cy="4807334"/>
          </a:xfrm>
        </p:spPr>
        <p:txBody>
          <a:bodyPr>
            <a:normAutofit/>
          </a:bodyPr>
          <a:lstStyle/>
          <a:p>
            <a:r>
              <a:rPr lang="en-US" sz="2400" dirty="0">
                <a:solidFill>
                  <a:srgbClr val="1D1D1B"/>
                </a:solidFill>
                <a:latin typeface="Source Sans Pro" panose="020B0503030403020204" pitchFamily="34" charset="0"/>
                <a:ea typeface="Source Sans Pro" panose="020B0503030403020204" pitchFamily="34" charset="0"/>
              </a:rPr>
              <a:t>Various types of Music Taster Days on campus with local FE colleges and secondary schools</a:t>
            </a:r>
          </a:p>
          <a:p>
            <a:r>
              <a:rPr lang="en-US" sz="2400" dirty="0">
                <a:solidFill>
                  <a:srgbClr val="1D1D1B"/>
                </a:solidFill>
                <a:latin typeface="Source Sans Pro" panose="020B0503030403020204" pitchFamily="34" charset="0"/>
                <a:ea typeface="Source Sans Pro" panose="020B0503030403020204" pitchFamily="34" charset="0"/>
              </a:rPr>
              <a:t>Taking LHU students to local secondary schools to deliver music workshops</a:t>
            </a:r>
          </a:p>
          <a:p>
            <a:r>
              <a:rPr lang="en-US" sz="2400" dirty="0">
                <a:solidFill>
                  <a:srgbClr val="1D1D1B"/>
                </a:solidFill>
                <a:latin typeface="Source Sans Pro" panose="020B0503030403020204" pitchFamily="34" charset="0"/>
                <a:ea typeface="Source Sans Pro" panose="020B0503030403020204" pitchFamily="34" charset="0"/>
              </a:rPr>
              <a:t>Steinway Piano event on campus with Martin Roscoe involving piano students from local secondary schools (LHU music department is a Steinway School)</a:t>
            </a:r>
          </a:p>
          <a:p>
            <a:r>
              <a:rPr lang="en-US" sz="2400" dirty="0">
                <a:solidFill>
                  <a:srgbClr val="1D1D1B"/>
                </a:solidFill>
                <a:latin typeface="Source Sans Pro" panose="020B0503030403020204" pitchFamily="34" charset="0"/>
                <a:ea typeface="Source Sans Pro" panose="020B0503030403020204" pitchFamily="34" charset="0"/>
              </a:rPr>
              <a:t>Workshops and performances on campus in partnership with </a:t>
            </a:r>
            <a:r>
              <a:rPr lang="en-US" sz="2400" dirty="0" err="1">
                <a:solidFill>
                  <a:srgbClr val="1D1D1B"/>
                </a:solidFill>
                <a:latin typeface="Source Sans Pro" panose="020B0503030403020204" pitchFamily="34" charset="0"/>
                <a:ea typeface="Source Sans Pro" panose="020B0503030403020204" pitchFamily="34" charset="0"/>
              </a:rPr>
              <a:t>Parrjazz</a:t>
            </a:r>
            <a:r>
              <a:rPr lang="en-US" sz="2400" dirty="0">
                <a:solidFill>
                  <a:srgbClr val="1D1D1B"/>
                </a:solidFill>
                <a:latin typeface="Source Sans Pro" panose="020B0503030403020204" pitchFamily="34" charset="0"/>
                <a:ea typeface="Source Sans Pro" panose="020B0503030403020204" pitchFamily="34" charset="0"/>
              </a:rPr>
              <a:t> involving LHU Big Band and secondary school students (Jazz Camp for Girls and The Feel Good Factor)</a:t>
            </a:r>
          </a:p>
          <a:p>
            <a:r>
              <a:rPr lang="en-US" sz="2400" dirty="0">
                <a:solidFill>
                  <a:srgbClr val="1D1D1B"/>
                </a:solidFill>
                <a:latin typeface="Source Sans Pro" panose="020B0503030403020204" pitchFamily="34" charset="0"/>
                <a:ea typeface="Source Sans Pro" panose="020B0503030403020204" pitchFamily="34" charset="0"/>
              </a:rPr>
              <a:t>Current project: LIJF Youth Collective (again with </a:t>
            </a:r>
            <a:r>
              <a:rPr lang="en-US" sz="2400" dirty="0" err="1">
                <a:solidFill>
                  <a:srgbClr val="1D1D1B"/>
                </a:solidFill>
                <a:latin typeface="Source Sans Pro" panose="020B0503030403020204" pitchFamily="34" charset="0"/>
                <a:ea typeface="Source Sans Pro" panose="020B0503030403020204" pitchFamily="34" charset="0"/>
              </a:rPr>
              <a:t>Parrjazz</a:t>
            </a:r>
            <a:r>
              <a:rPr lang="en-US" sz="2400" dirty="0">
                <a:solidFill>
                  <a:srgbClr val="1D1D1B"/>
                </a:solidFill>
                <a:latin typeface="Source Sans Pro" panose="020B0503030403020204" pitchFamily="34" charset="0"/>
                <a:ea typeface="Source Sans Pro" panose="020B0503030403020204" pitchFamily="34" charset="0"/>
              </a:rPr>
              <a:t>) including a performance at Liverpool International Jazz Festival, February 2026</a:t>
            </a:r>
          </a:p>
          <a:p>
            <a:endParaRPr lang="en-GB" dirty="0">
              <a:solidFill>
                <a:srgbClr val="1D1D1B"/>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67CB8289-B546-C4F1-42C9-AE4C59A496BB}"/>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Recent outreach activities</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8F210AA0-797D-9B8E-6C9A-E522D67C92A7}"/>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85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7E36A-2E5B-4B8D-B71A-C7347EB5B6E8}"/>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11EDDE2-6403-F34B-B0E0-3760938D0D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0763" y="2142238"/>
            <a:ext cx="9513887" cy="3649850"/>
          </a:xfrm>
          <a:prstGeom prst="rect">
            <a:avLst/>
          </a:prstGeom>
        </p:spPr>
      </p:pic>
      <p:sp>
        <p:nvSpPr>
          <p:cNvPr id="2" name="Title 1">
            <a:extLst>
              <a:ext uri="{FF2B5EF4-FFF2-40B4-BE49-F238E27FC236}">
                <a16:creationId xmlns:a16="http://schemas.microsoft.com/office/drawing/2014/main" id="{E855C239-5318-5098-A501-B93791C3A535}"/>
              </a:ext>
            </a:extLst>
          </p:cNvPr>
          <p:cNvSpPr>
            <a:spLocks noGrp="1"/>
          </p:cNvSpPr>
          <p:nvPr>
            <p:ph type="title"/>
          </p:nvPr>
        </p:nvSpPr>
        <p:spPr>
          <a:xfrm>
            <a:off x="2291080" y="363378"/>
            <a:ext cx="9513411" cy="1325563"/>
          </a:xfrm>
        </p:spPr>
        <p:txBody>
          <a:bodyPr/>
          <a:lstStyle/>
          <a:p>
            <a:r>
              <a:rPr lang="en-US" dirty="0">
                <a:solidFill>
                  <a:srgbClr val="1D1D1B"/>
                </a:solidFill>
                <a:latin typeface="Source Sans Pro SemiBold" panose="020B0603030403020204" pitchFamily="34" charset="0"/>
                <a:ea typeface="Source Sans Pro SemiBold" panose="020B0603030403020204" pitchFamily="34" charset="0"/>
              </a:rPr>
              <a:t>Jazz Camp for Girls</a:t>
            </a:r>
            <a:endParaRPr lang="en-GB" dirty="0">
              <a:solidFill>
                <a:srgbClr val="1D1D1B"/>
              </a:solidFill>
              <a:latin typeface="Source Sans Pro SemiBold" panose="020B0603030403020204" pitchFamily="34" charset="0"/>
              <a:ea typeface="Source Sans Pro SemiBold" panose="020B0603030403020204" pitchFamily="34" charset="0"/>
            </a:endParaRPr>
          </a:p>
        </p:txBody>
      </p:sp>
      <p:sp>
        <p:nvSpPr>
          <p:cNvPr id="10" name="Rectangle 9">
            <a:extLst>
              <a:ext uri="{FF2B5EF4-FFF2-40B4-BE49-F238E27FC236}">
                <a16:creationId xmlns:a16="http://schemas.microsoft.com/office/drawing/2014/main" id="{E82E0D92-0A92-61FA-77F6-D02DA5F9458A}"/>
              </a:ext>
            </a:extLst>
          </p:cNvPr>
          <p:cNvSpPr/>
          <p:nvPr/>
        </p:nvSpPr>
        <p:spPr>
          <a:xfrm>
            <a:off x="0" y="0"/>
            <a:ext cx="1859280" cy="6858000"/>
          </a:xfrm>
          <a:prstGeom prst="rect">
            <a:avLst/>
          </a:prstGeom>
          <a:solidFill>
            <a:srgbClr val="A21F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41677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A21F3C"/>
      </a:accent1>
      <a:accent2>
        <a:srgbClr val="FBCD54"/>
      </a:accent2>
      <a:accent3>
        <a:srgbClr val="A5A5A5"/>
      </a:accent3>
      <a:accent4>
        <a:srgbClr val="C9C9C9"/>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0B8DE2C9ECB648BF947D5C1DE429A6" ma:contentTypeVersion="13" ma:contentTypeDescription="Create a new document." ma:contentTypeScope="" ma:versionID="ca652bbd84a4e4e147316310f5171239">
  <xsd:schema xmlns:xsd="http://www.w3.org/2001/XMLSchema" xmlns:xs="http://www.w3.org/2001/XMLSchema" xmlns:p="http://schemas.microsoft.com/office/2006/metadata/properties" xmlns:ns2="523ed790-7441-4b7c-816b-fa4efc518934" xmlns:ns3="fda5a24e-7824-4d00-9aad-ddafc810db49" targetNamespace="http://schemas.microsoft.com/office/2006/metadata/properties" ma:root="true" ma:fieldsID="32e32e0d540a6fa1726d8e3549d35361" ns2:_="" ns3:_="">
    <xsd:import namespace="523ed790-7441-4b7c-816b-fa4efc518934"/>
    <xsd:import namespace="fda5a24e-7824-4d00-9aad-ddafc810db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ed790-7441-4b7c-816b-fa4efc518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4fa7d2b-b5a5-4064-aff9-414892249b9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5a24e-7824-4d00-9aad-ddafc810db4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96b28c1-9d1a-4b5b-8946-4a2ce6103624}" ma:internalName="TaxCatchAll" ma:showField="CatchAllData" ma:web="fda5a24e-7824-4d00-9aad-ddafc810db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3ed790-7441-4b7c-816b-fa4efc518934">
      <Terms xmlns="http://schemas.microsoft.com/office/infopath/2007/PartnerControls"/>
    </lcf76f155ced4ddcb4097134ff3c332f>
    <TaxCatchAll xmlns="fda5a24e-7824-4d00-9aad-ddafc810db49" xsi:nil="true"/>
  </documentManagement>
</p:properties>
</file>

<file path=customXml/itemProps1.xml><?xml version="1.0" encoding="utf-8"?>
<ds:datastoreItem xmlns:ds="http://schemas.openxmlformats.org/officeDocument/2006/customXml" ds:itemID="{FC3C2766-4F02-47E0-A9B4-84808E596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3ed790-7441-4b7c-816b-fa4efc518934"/>
    <ds:schemaRef ds:uri="fda5a24e-7824-4d00-9aad-ddafc810db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B74D6B-810B-4553-966C-36A21168F805}">
  <ds:schemaRefs>
    <ds:schemaRef ds:uri="http://schemas.microsoft.com/sharepoint/v3/contenttype/forms"/>
  </ds:schemaRefs>
</ds:datastoreItem>
</file>

<file path=customXml/itemProps3.xml><?xml version="1.0" encoding="utf-8"?>
<ds:datastoreItem xmlns:ds="http://schemas.openxmlformats.org/officeDocument/2006/customXml" ds:itemID="{0FF8DC9A-7857-4E3B-BD0D-3C6894FBE535}">
  <ds:schemaRefs>
    <ds:schemaRef ds:uri="32968160-a738-4d29-a412-d1acd7c18d98"/>
    <ds:schemaRef ds:uri="4836d18f-6f9f-4da4-9ccd-074324760a93"/>
    <ds:schemaRef ds:uri="http://schemas.microsoft.com/office/2006/metadata/properties"/>
    <ds:schemaRef ds:uri="http://schemas.microsoft.com/office/infopath/2007/PartnerControls"/>
    <ds:schemaRef ds:uri="523ed790-7441-4b7c-816b-fa4efc518934"/>
    <ds:schemaRef ds:uri="fda5a24e-7824-4d00-9aad-ddafc810db49"/>
  </ds:schemaRefs>
</ds:datastoreItem>
</file>

<file path=docProps/app.xml><?xml version="1.0" encoding="utf-8"?>
<Properties xmlns="http://schemas.openxmlformats.org/officeDocument/2006/extended-properties" xmlns:vt="http://schemas.openxmlformats.org/officeDocument/2006/docPropsVTypes">
  <Template/>
  <TotalTime>174</TotalTime>
  <Words>775</Words>
  <Application>Microsoft Macintosh PowerPoint</Application>
  <PresentationFormat>Widescreen</PresentationFormat>
  <Paragraphs>67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Source Sans Pro</vt:lpstr>
      <vt:lpstr>Source Sans Pro SemiBold</vt:lpstr>
      <vt:lpstr>Office Theme</vt:lpstr>
      <vt:lpstr>Students and survival as a small music department: Engaging with wider communities of musical practice</vt:lpstr>
      <vt:lpstr>Tensions in the (HE Music) marketplace</vt:lpstr>
      <vt:lpstr>Liverpool: UNESCO City of Music</vt:lpstr>
      <vt:lpstr>Liverpool Hope University</vt:lpstr>
      <vt:lpstr>LHU Music Department now</vt:lpstr>
      <vt:lpstr>Communities of Practice</vt:lpstr>
      <vt:lpstr>Communities of Musical Practice (CoMP) model (Kenny 2016: 16)</vt:lpstr>
      <vt:lpstr>Recent outreach activities</vt:lpstr>
      <vt:lpstr>Jazz Camp for Girls</vt:lpstr>
      <vt:lpstr>Concluding thoughts</vt:lpstr>
      <vt:lpstr>References</vt:lpstr>
      <vt:lpstr>Thanks for listening –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Goes Here</dc:title>
  <dc:creator>Katie Chappell</dc:creator>
  <cp:lastModifiedBy>sykest</cp:lastModifiedBy>
  <cp:revision>32</cp:revision>
  <dcterms:created xsi:type="dcterms:W3CDTF">2023-10-25T10:01:49Z</dcterms:created>
  <dcterms:modified xsi:type="dcterms:W3CDTF">2026-05-04T14:40:19Z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0x010100640B8DE2C9ECB648BF947D5C1DE429A6</vt:lpwstr>
  </property>
  <property fmtid="{D5CDD505-2E9C-101B-9397-08002B2CF9AE}" pid="3" name="MediaServiceImageTags">
    <vt:lpwstr/>
  </property>
  <property fmtid="{D5CDD505-2E9C-101B-9397-08002B2CF9AE}" pid="4" name="Order">
    <vt:r8>2790200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