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744"/>
    <p:restoredTop sz="94653"/>
  </p:normalViewPr>
  <p:slideViewPr>
    <p:cSldViewPr snapToGrid="0">
      <p:cViewPr varScale="1">
        <p:scale>
          <a:sx n="76" d="100"/>
          <a:sy n="76" d="100"/>
        </p:scale>
        <p:origin x="232" y="4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GB"/>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8/29/25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GB"/>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8/29/25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8/29/25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8/29/25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8/29/25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8/29/25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8/29/25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8/29/25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mattholborn.com/" TargetMode="External"/><Relationship Id="rId2" Type="http://schemas.openxmlformats.org/officeDocument/2006/relationships/hyperlink" Target="https://christianhowes.com/" TargetMode="External"/><Relationship Id="rId1" Type="http://schemas.openxmlformats.org/officeDocument/2006/relationships/slideLayout" Target="../slideLayouts/slideLayout2.xml"/><Relationship Id="rId4" Type="http://schemas.openxmlformats.org/officeDocument/2006/relationships/hyperlink" Target="https://tomorrowswarriors.org/bands/tw-stringting-jazz-string-ensembl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sykest@hope.ac.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076E6-0AE0-0791-950A-B87ED897833C}"/>
              </a:ext>
            </a:extLst>
          </p:cNvPr>
          <p:cNvSpPr>
            <a:spLocks noGrp="1"/>
          </p:cNvSpPr>
          <p:nvPr>
            <p:ph type="ctrTitle"/>
          </p:nvPr>
        </p:nvSpPr>
        <p:spPr/>
        <p:txBody>
          <a:bodyPr>
            <a:normAutofit/>
          </a:bodyPr>
          <a:lstStyle/>
          <a:p>
            <a:r>
              <a:rPr lang="en-GB" sz="4000" b="1" dirty="0"/>
              <a:t>From Hot Club Swing to </a:t>
            </a:r>
            <a:r>
              <a:rPr lang="en-GB" sz="4000" b="1" dirty="0" err="1"/>
              <a:t>StringTing</a:t>
            </a:r>
            <a:r>
              <a:rPr lang="en-GB" sz="4000" b="1" dirty="0"/>
              <a:t>: Learning jazz violin in a community of musical practice</a:t>
            </a:r>
            <a:r>
              <a:rPr lang="en-GB" sz="4000" dirty="0"/>
              <a:t> </a:t>
            </a:r>
            <a:endParaRPr lang="en-US" sz="4000" dirty="0"/>
          </a:p>
        </p:txBody>
      </p:sp>
      <p:sp>
        <p:nvSpPr>
          <p:cNvPr id="3" name="Subtitle 2">
            <a:extLst>
              <a:ext uri="{FF2B5EF4-FFF2-40B4-BE49-F238E27FC236}">
                <a16:creationId xmlns:a16="http://schemas.microsoft.com/office/drawing/2014/main" id="{12A73E3E-E2CE-CB61-4125-854114D67101}"/>
              </a:ext>
            </a:extLst>
          </p:cNvPr>
          <p:cNvSpPr>
            <a:spLocks noGrp="1"/>
          </p:cNvSpPr>
          <p:nvPr>
            <p:ph type="subTitle" idx="1"/>
          </p:nvPr>
        </p:nvSpPr>
        <p:spPr/>
        <p:txBody>
          <a:bodyPr/>
          <a:lstStyle/>
          <a:p>
            <a:r>
              <a:rPr lang="en-US" dirty="0"/>
              <a:t>Tom Sykes</a:t>
            </a:r>
          </a:p>
          <a:p>
            <a:r>
              <a:rPr lang="en-US" dirty="0"/>
              <a:t>Liverpool Hope University</a:t>
            </a:r>
          </a:p>
        </p:txBody>
      </p:sp>
      <p:pic>
        <p:nvPicPr>
          <p:cNvPr id="5" name="Picture 4" descr="A logo with a bird and text&#10;&#10;AI-generated content may be incorrect.">
            <a:extLst>
              <a:ext uri="{FF2B5EF4-FFF2-40B4-BE49-F238E27FC236}">
                <a16:creationId xmlns:a16="http://schemas.microsoft.com/office/drawing/2014/main" id="{2CED9F27-BB35-1E55-44C3-85178B045748}"/>
              </a:ext>
            </a:extLst>
          </p:cNvPr>
          <p:cNvPicPr>
            <a:picLocks noChangeAspect="1"/>
          </p:cNvPicPr>
          <p:nvPr/>
        </p:nvPicPr>
        <p:blipFill>
          <a:blip r:embed="rId2"/>
          <a:stretch>
            <a:fillRect/>
          </a:stretch>
        </p:blipFill>
        <p:spPr>
          <a:xfrm>
            <a:off x="6515100" y="3865644"/>
            <a:ext cx="3543300" cy="1520742"/>
          </a:xfrm>
          <a:prstGeom prst="rect">
            <a:avLst/>
          </a:prstGeom>
        </p:spPr>
      </p:pic>
    </p:spTree>
    <p:extLst>
      <p:ext uri="{BB962C8B-B14F-4D97-AF65-F5344CB8AC3E}">
        <p14:creationId xmlns:p14="http://schemas.microsoft.com/office/powerpoint/2010/main" val="2970859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DAE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women playing violin&#10;&#10;AI-generated content may be incorrect.">
            <a:extLst>
              <a:ext uri="{FF2B5EF4-FFF2-40B4-BE49-F238E27FC236}">
                <a16:creationId xmlns:a16="http://schemas.microsoft.com/office/drawing/2014/main" id="{E9FA990E-D8A6-F6FB-4E11-4651F7A88D25}"/>
              </a:ext>
            </a:extLst>
          </p:cNvPr>
          <p:cNvPicPr>
            <a:picLocks noGrp="1" noChangeAspect="1"/>
          </p:cNvPicPr>
          <p:nvPr>
            <p:ph idx="1"/>
          </p:nvPr>
        </p:nvPicPr>
        <p:blipFill>
          <a:blip r:embed="rId3"/>
          <a:stretch>
            <a:fillRect/>
          </a:stretch>
        </p:blipFill>
        <p:spPr>
          <a:xfrm>
            <a:off x="889396" y="643467"/>
            <a:ext cx="10413208" cy="5571066"/>
          </a:xfrm>
          <a:prstGeom prst="rect">
            <a:avLst/>
          </a:prstGeom>
        </p:spPr>
      </p:pic>
    </p:spTree>
    <p:extLst>
      <p:ext uri="{BB962C8B-B14F-4D97-AF65-F5344CB8AC3E}">
        <p14:creationId xmlns:p14="http://schemas.microsoft.com/office/powerpoint/2010/main" val="3185974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0AFD4-CA19-A39B-0878-7D43AAA09FF2}"/>
              </a:ext>
            </a:extLst>
          </p:cNvPr>
          <p:cNvSpPr>
            <a:spLocks noGrp="1"/>
          </p:cNvSpPr>
          <p:nvPr>
            <p:ph type="title"/>
          </p:nvPr>
        </p:nvSpPr>
        <p:spPr/>
        <p:txBody>
          <a:bodyPr/>
          <a:lstStyle/>
          <a:p>
            <a:r>
              <a:rPr lang="en-US" dirty="0"/>
              <a:t>Communities of Practice (Wenger 1998)</a:t>
            </a:r>
          </a:p>
        </p:txBody>
      </p:sp>
      <p:sp>
        <p:nvSpPr>
          <p:cNvPr id="3" name="Content Placeholder 2">
            <a:extLst>
              <a:ext uri="{FF2B5EF4-FFF2-40B4-BE49-F238E27FC236}">
                <a16:creationId xmlns:a16="http://schemas.microsoft.com/office/drawing/2014/main" id="{6C33C07A-FA24-BC19-25C5-B30128A2C409}"/>
              </a:ext>
            </a:extLst>
          </p:cNvPr>
          <p:cNvSpPr>
            <a:spLocks noGrp="1"/>
          </p:cNvSpPr>
          <p:nvPr>
            <p:ph idx="1"/>
          </p:nvPr>
        </p:nvSpPr>
        <p:spPr/>
        <p:txBody>
          <a:bodyPr/>
          <a:lstStyle/>
          <a:p>
            <a:pPr marL="0" indent="0">
              <a:buNone/>
            </a:pPr>
            <a:r>
              <a:rPr lang="en-US" dirty="0"/>
              <a:t>These are “</a:t>
            </a:r>
            <a:r>
              <a:rPr lang="en-GB" dirty="0"/>
              <a:t>groups of people who share a concern or passion for something they do and learn how to do it better as they interact regularly”, comprising 3 elements:</a:t>
            </a:r>
          </a:p>
          <a:p>
            <a:r>
              <a:rPr lang="en-GB" dirty="0"/>
              <a:t>the domain of interest, to which members are committed and which distinguishes them from other people;</a:t>
            </a:r>
          </a:p>
          <a:p>
            <a:r>
              <a:rPr lang="en-GB" dirty="0"/>
              <a:t>the community of people interacting with one another to share knowledge and skills; and</a:t>
            </a:r>
          </a:p>
          <a:p>
            <a:r>
              <a:rPr lang="en-GB" dirty="0"/>
              <a:t>the practice in which the members are engaged in developing a shared repertoire of resources as practitioners.</a:t>
            </a:r>
            <a:endParaRPr lang="en-US" dirty="0"/>
          </a:p>
        </p:txBody>
      </p:sp>
    </p:spTree>
    <p:extLst>
      <p:ext uri="{BB962C8B-B14F-4D97-AF65-F5344CB8AC3E}">
        <p14:creationId xmlns:p14="http://schemas.microsoft.com/office/powerpoint/2010/main" val="466571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9FC75-7578-7806-E448-2DEF1C51B838}"/>
              </a:ext>
            </a:extLst>
          </p:cNvPr>
          <p:cNvSpPr>
            <a:spLocks noGrp="1"/>
          </p:cNvSpPr>
          <p:nvPr>
            <p:ph type="title"/>
          </p:nvPr>
        </p:nvSpPr>
        <p:spPr/>
        <p:txBody>
          <a:bodyPr/>
          <a:lstStyle/>
          <a:p>
            <a:r>
              <a:rPr lang="en-US" dirty="0"/>
              <a:t>Communities of Musical Practice (Kenny 2016)</a:t>
            </a:r>
          </a:p>
        </p:txBody>
      </p:sp>
      <p:sp>
        <p:nvSpPr>
          <p:cNvPr id="3" name="Content Placeholder 2">
            <a:extLst>
              <a:ext uri="{FF2B5EF4-FFF2-40B4-BE49-F238E27FC236}">
                <a16:creationId xmlns:a16="http://schemas.microsoft.com/office/drawing/2014/main" id="{2306195F-B48C-4258-93D1-209A4493B382}"/>
              </a:ext>
            </a:extLst>
          </p:cNvPr>
          <p:cNvSpPr>
            <a:spLocks noGrp="1"/>
          </p:cNvSpPr>
          <p:nvPr>
            <p:ph idx="1"/>
          </p:nvPr>
        </p:nvSpPr>
        <p:spPr/>
        <p:txBody>
          <a:bodyPr/>
          <a:lstStyle/>
          <a:p>
            <a:pPr marL="0" indent="0">
              <a:buNone/>
            </a:pPr>
            <a:r>
              <a:rPr lang="en-US" dirty="0"/>
              <a:t>A </a:t>
            </a:r>
            <a:r>
              <a:rPr lang="en-US" dirty="0" err="1"/>
              <a:t>CoMP</a:t>
            </a:r>
            <a:r>
              <a:rPr lang="en-US" dirty="0"/>
              <a:t> is a </a:t>
            </a:r>
            <a:r>
              <a:rPr lang="en-GB" dirty="0"/>
              <a:t>“group of people who form a community of practice through shared music-making and/or musical interests” with</a:t>
            </a:r>
            <a:r>
              <a:rPr lang="en-US" dirty="0"/>
              <a:t> 3 overlapping elements:</a:t>
            </a:r>
          </a:p>
          <a:p>
            <a:r>
              <a:rPr lang="en-GB" dirty="0"/>
              <a:t>“Community” (groups of people coming together to interact, learn, and form relationships);</a:t>
            </a:r>
          </a:p>
          <a:p>
            <a:r>
              <a:rPr lang="en-GB" dirty="0"/>
              <a:t>“Practice” (ways of doing things, or developing “habitus” within “fields of practice” from Bourdieu); and</a:t>
            </a:r>
          </a:p>
          <a:p>
            <a:r>
              <a:rPr lang="en-GB" dirty="0"/>
              <a:t>“Musical” (musical processes that generate music products in Blacking’s conception).</a:t>
            </a:r>
            <a:endParaRPr lang="en-US" dirty="0"/>
          </a:p>
          <a:p>
            <a:endParaRPr lang="en-US" dirty="0"/>
          </a:p>
        </p:txBody>
      </p:sp>
    </p:spTree>
    <p:extLst>
      <p:ext uri="{BB962C8B-B14F-4D97-AF65-F5344CB8AC3E}">
        <p14:creationId xmlns:p14="http://schemas.microsoft.com/office/powerpoint/2010/main" val="2131418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D4943-41E8-4D14-E786-168FAC9F43E9}"/>
              </a:ext>
            </a:extLst>
          </p:cNvPr>
          <p:cNvSpPr>
            <a:spLocks noGrp="1"/>
          </p:cNvSpPr>
          <p:nvPr>
            <p:ph type="title"/>
          </p:nvPr>
        </p:nvSpPr>
        <p:spPr/>
        <p:txBody>
          <a:bodyPr/>
          <a:lstStyle/>
          <a:p>
            <a:r>
              <a:rPr lang="en-US" dirty="0"/>
              <a:t>Case Study 1: Creative Strings Academy</a:t>
            </a:r>
          </a:p>
        </p:txBody>
      </p:sp>
      <p:pic>
        <p:nvPicPr>
          <p:cNvPr id="5" name="Content Placeholder 4" descr="A screenshot of a web page&#10;&#10;AI-generated content may be incorrect.">
            <a:extLst>
              <a:ext uri="{FF2B5EF4-FFF2-40B4-BE49-F238E27FC236}">
                <a16:creationId xmlns:a16="http://schemas.microsoft.com/office/drawing/2014/main" id="{929C2B0A-4FEF-52EE-F48A-F9A188CB326F}"/>
              </a:ext>
            </a:extLst>
          </p:cNvPr>
          <p:cNvPicPr>
            <a:picLocks noGrp="1" noChangeAspect="1"/>
          </p:cNvPicPr>
          <p:nvPr>
            <p:ph idx="1"/>
          </p:nvPr>
        </p:nvPicPr>
        <p:blipFill>
          <a:blip r:embed="rId2"/>
          <a:stretch>
            <a:fillRect/>
          </a:stretch>
        </p:blipFill>
        <p:spPr>
          <a:xfrm>
            <a:off x="516004" y="1417773"/>
            <a:ext cx="10538850" cy="4542019"/>
          </a:xfrm>
        </p:spPr>
      </p:pic>
      <p:pic>
        <p:nvPicPr>
          <p:cNvPr id="7" name="Picture 6" descr="A person holding a violin&#10;&#10;AI-generated content may be incorrect.">
            <a:extLst>
              <a:ext uri="{FF2B5EF4-FFF2-40B4-BE49-F238E27FC236}">
                <a16:creationId xmlns:a16="http://schemas.microsoft.com/office/drawing/2014/main" id="{F4781BD8-94F6-7D49-6AAF-5E4F318581D3}"/>
              </a:ext>
            </a:extLst>
          </p:cNvPr>
          <p:cNvPicPr>
            <a:picLocks noChangeAspect="1"/>
          </p:cNvPicPr>
          <p:nvPr/>
        </p:nvPicPr>
        <p:blipFill>
          <a:blip r:embed="rId3"/>
          <a:stretch>
            <a:fillRect/>
          </a:stretch>
        </p:blipFill>
        <p:spPr>
          <a:xfrm>
            <a:off x="8334530" y="2786723"/>
            <a:ext cx="3506241" cy="3173069"/>
          </a:xfrm>
          <a:prstGeom prst="rect">
            <a:avLst/>
          </a:prstGeom>
        </p:spPr>
      </p:pic>
    </p:spTree>
    <p:extLst>
      <p:ext uri="{BB962C8B-B14F-4D97-AF65-F5344CB8AC3E}">
        <p14:creationId xmlns:p14="http://schemas.microsoft.com/office/powerpoint/2010/main" val="266959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26F21-8A20-1060-CFC3-2236ED9A7CDB}"/>
              </a:ext>
            </a:extLst>
          </p:cNvPr>
          <p:cNvSpPr>
            <a:spLocks noGrp="1"/>
          </p:cNvSpPr>
          <p:nvPr>
            <p:ph type="title"/>
          </p:nvPr>
        </p:nvSpPr>
        <p:spPr/>
        <p:txBody>
          <a:bodyPr/>
          <a:lstStyle/>
          <a:p>
            <a:r>
              <a:rPr lang="en-US" dirty="0"/>
              <a:t>Case Study 2: Learning Jazz Violin</a:t>
            </a:r>
          </a:p>
        </p:txBody>
      </p:sp>
      <p:pic>
        <p:nvPicPr>
          <p:cNvPr id="5" name="Content Placeholder 4" descr="A screenshot of a music website&#10;&#10;AI-generated content may be incorrect.">
            <a:extLst>
              <a:ext uri="{FF2B5EF4-FFF2-40B4-BE49-F238E27FC236}">
                <a16:creationId xmlns:a16="http://schemas.microsoft.com/office/drawing/2014/main" id="{8A3807BC-07B1-B673-06BA-E63EE3838A81}"/>
              </a:ext>
            </a:extLst>
          </p:cNvPr>
          <p:cNvPicPr>
            <a:picLocks noGrp="1" noChangeAspect="1"/>
          </p:cNvPicPr>
          <p:nvPr>
            <p:ph idx="1"/>
          </p:nvPr>
        </p:nvPicPr>
        <p:blipFill>
          <a:blip r:embed="rId2"/>
          <a:stretch>
            <a:fillRect/>
          </a:stretch>
        </p:blipFill>
        <p:spPr>
          <a:xfrm>
            <a:off x="1137146" y="1424906"/>
            <a:ext cx="7113319" cy="4628575"/>
          </a:xfrm>
        </p:spPr>
      </p:pic>
      <p:pic>
        <p:nvPicPr>
          <p:cNvPr id="7" name="Picture 6" descr="A person playing a violin&#10;&#10;AI-generated content may be incorrect.">
            <a:extLst>
              <a:ext uri="{FF2B5EF4-FFF2-40B4-BE49-F238E27FC236}">
                <a16:creationId xmlns:a16="http://schemas.microsoft.com/office/drawing/2014/main" id="{13E36461-435A-066F-E500-CC8253559EB4}"/>
              </a:ext>
            </a:extLst>
          </p:cNvPr>
          <p:cNvPicPr>
            <a:picLocks noChangeAspect="1"/>
          </p:cNvPicPr>
          <p:nvPr/>
        </p:nvPicPr>
        <p:blipFill>
          <a:blip r:embed="rId3"/>
          <a:stretch>
            <a:fillRect/>
          </a:stretch>
        </p:blipFill>
        <p:spPr>
          <a:xfrm>
            <a:off x="8250465" y="1493887"/>
            <a:ext cx="2965392" cy="4490612"/>
          </a:xfrm>
          <a:prstGeom prst="rect">
            <a:avLst/>
          </a:prstGeom>
        </p:spPr>
      </p:pic>
    </p:spTree>
    <p:extLst>
      <p:ext uri="{BB962C8B-B14F-4D97-AF65-F5344CB8AC3E}">
        <p14:creationId xmlns:p14="http://schemas.microsoft.com/office/powerpoint/2010/main" val="2077910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F984D-A60D-52DC-4A3C-52643BB70DB8}"/>
              </a:ext>
            </a:extLst>
          </p:cNvPr>
          <p:cNvSpPr>
            <a:spLocks noGrp="1"/>
          </p:cNvSpPr>
          <p:nvPr>
            <p:ph type="title"/>
          </p:nvPr>
        </p:nvSpPr>
        <p:spPr/>
        <p:txBody>
          <a:bodyPr/>
          <a:lstStyle/>
          <a:p>
            <a:r>
              <a:rPr lang="en-US" dirty="0"/>
              <a:t>Conclusion: jazz violin and Communities of Musical Practice</a:t>
            </a:r>
          </a:p>
        </p:txBody>
      </p:sp>
      <p:sp>
        <p:nvSpPr>
          <p:cNvPr id="3" name="Content Placeholder 2">
            <a:extLst>
              <a:ext uri="{FF2B5EF4-FFF2-40B4-BE49-F238E27FC236}">
                <a16:creationId xmlns:a16="http://schemas.microsoft.com/office/drawing/2014/main" id="{7633169C-4C75-CDB0-F590-10698A7439C7}"/>
              </a:ext>
            </a:extLst>
          </p:cNvPr>
          <p:cNvSpPr>
            <a:spLocks noGrp="1"/>
          </p:cNvSpPr>
          <p:nvPr>
            <p:ph idx="1"/>
          </p:nvPr>
        </p:nvSpPr>
        <p:spPr>
          <a:xfrm>
            <a:off x="1451579" y="1853754"/>
            <a:ext cx="9603275" cy="4067361"/>
          </a:xfrm>
        </p:spPr>
        <p:txBody>
          <a:bodyPr/>
          <a:lstStyle/>
          <a:p>
            <a:r>
              <a:rPr lang="en-US" dirty="0"/>
              <a:t>Kenny’s case study of an online Community of Musical Practice in Irish traditional music has similarities with Creative Strings Academy and Learning Jazz Violin, particularly in the key elements of community, practice and musical processes.</a:t>
            </a:r>
          </a:p>
          <a:p>
            <a:r>
              <a:rPr lang="en-US" dirty="0"/>
              <a:t>Creative Strings Academy and Learning Jazz Violin also possess Wenger’s Community of Practice dimensions: mutual engagement (regular online meetings), joint enterprise (to improve members’ practice) and shared repertoire (guided practice sessions; teaching and learning resources).</a:t>
            </a:r>
          </a:p>
          <a:p>
            <a:r>
              <a:rPr lang="en-US" dirty="0"/>
              <a:t>For a minority interest such as jazz violin, Creative Strings Academy and Learning Jazz Violin are Communities of Musical Practice that provide people who share this interest an opportunity to participate and develop their practice with others.</a:t>
            </a:r>
          </a:p>
        </p:txBody>
      </p:sp>
    </p:spTree>
    <p:extLst>
      <p:ext uri="{BB962C8B-B14F-4D97-AF65-F5344CB8AC3E}">
        <p14:creationId xmlns:p14="http://schemas.microsoft.com/office/powerpoint/2010/main" val="981805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A43CE-7698-03C2-FEF2-3EAD6FA9F283}"/>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9D556B12-9BB0-77A5-3C95-DE8E662AC368}"/>
              </a:ext>
            </a:extLst>
          </p:cNvPr>
          <p:cNvSpPr>
            <a:spLocks noGrp="1"/>
          </p:cNvSpPr>
          <p:nvPr>
            <p:ph idx="1"/>
          </p:nvPr>
        </p:nvSpPr>
        <p:spPr>
          <a:xfrm>
            <a:off x="1451579" y="1853754"/>
            <a:ext cx="9603275" cy="4052371"/>
          </a:xfrm>
        </p:spPr>
        <p:txBody>
          <a:bodyPr>
            <a:normAutofit lnSpcReduction="10000"/>
          </a:bodyPr>
          <a:lstStyle/>
          <a:p>
            <a:pPr marL="0" indent="0">
              <a:buNone/>
            </a:pPr>
            <a:r>
              <a:rPr lang="en-US" dirty="0"/>
              <a:t>Christian Howes 2025. </a:t>
            </a:r>
            <a:r>
              <a:rPr lang="en-US" dirty="0">
                <a:hlinkClick r:id="rId2"/>
              </a:rPr>
              <a:t>https://christianhowes.com/</a:t>
            </a:r>
            <a:r>
              <a:rPr lang="en-US" dirty="0"/>
              <a:t>.</a:t>
            </a:r>
          </a:p>
          <a:p>
            <a:pPr marL="0" indent="0">
              <a:buNone/>
            </a:pPr>
            <a:r>
              <a:rPr lang="en-US" dirty="0"/>
              <a:t>Holborn, M. 2025. Personal interview via video call.</a:t>
            </a:r>
          </a:p>
          <a:p>
            <a:pPr marL="0" indent="0">
              <a:buNone/>
            </a:pPr>
            <a:r>
              <a:rPr lang="en-US" dirty="0"/>
              <a:t>Howes, C. 2025. Personal interview via email.</a:t>
            </a:r>
          </a:p>
          <a:p>
            <a:pPr marL="0" indent="0">
              <a:buNone/>
            </a:pPr>
            <a:r>
              <a:rPr lang="en-US" dirty="0"/>
              <a:t>Kenny, A. 2016. </a:t>
            </a:r>
            <a:r>
              <a:rPr lang="en-US" i="1" dirty="0"/>
              <a:t>Communities of Musical Practice</a:t>
            </a:r>
            <a:r>
              <a:rPr lang="en-US" dirty="0"/>
              <a:t>. Abingdon: Routledge.</a:t>
            </a:r>
          </a:p>
          <a:p>
            <a:pPr marL="0" indent="0">
              <a:buNone/>
            </a:pPr>
            <a:r>
              <a:rPr lang="en-US" dirty="0"/>
              <a:t>Matt Holborn 2025. </a:t>
            </a:r>
            <a:r>
              <a:rPr lang="en-US" dirty="0">
                <a:hlinkClick r:id="rId3"/>
              </a:rPr>
              <a:t>https://www.mattholborn.com/</a:t>
            </a:r>
            <a:r>
              <a:rPr lang="en-US" dirty="0"/>
              <a:t>.</a:t>
            </a:r>
          </a:p>
          <a:p>
            <a:pPr marL="0" indent="0">
              <a:buNone/>
            </a:pPr>
            <a:r>
              <a:rPr lang="en-US" dirty="0"/>
              <a:t>Tomorrow’s Warriors </a:t>
            </a:r>
            <a:r>
              <a:rPr lang="en-US" dirty="0" err="1"/>
              <a:t>StringTing</a:t>
            </a:r>
            <a:r>
              <a:rPr lang="en-US" dirty="0"/>
              <a:t> 2025. </a:t>
            </a:r>
            <a:r>
              <a:rPr lang="en-US" dirty="0">
                <a:hlinkClick r:id="rId4"/>
              </a:rPr>
              <a:t>https://tomorrowswarriors.org/bands/tw-stringting-jazz-string-ensemble/</a:t>
            </a:r>
            <a:r>
              <a:rPr lang="en-US" dirty="0"/>
              <a:t>.</a:t>
            </a:r>
          </a:p>
          <a:p>
            <a:pPr marL="0" indent="0">
              <a:buNone/>
            </a:pPr>
            <a:r>
              <a:rPr lang="en-US" dirty="0"/>
              <a:t>Wenger, E. 1998. </a:t>
            </a:r>
            <a:r>
              <a:rPr lang="en-US" i="1" dirty="0"/>
              <a:t>Communities of Practice: Learning, Meaning, and Identity</a:t>
            </a:r>
            <a:r>
              <a:rPr lang="en-US" dirty="0"/>
              <a:t>. Cambridge: Cambridge University Press.</a:t>
            </a:r>
          </a:p>
        </p:txBody>
      </p:sp>
    </p:spTree>
    <p:extLst>
      <p:ext uri="{BB962C8B-B14F-4D97-AF65-F5344CB8AC3E}">
        <p14:creationId xmlns:p14="http://schemas.microsoft.com/office/powerpoint/2010/main" val="2739935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BC18C-1462-A24E-709E-BC56F6E5C98B}"/>
              </a:ext>
            </a:extLst>
          </p:cNvPr>
          <p:cNvSpPr>
            <a:spLocks noGrp="1"/>
          </p:cNvSpPr>
          <p:nvPr>
            <p:ph type="title"/>
          </p:nvPr>
        </p:nvSpPr>
        <p:spPr/>
        <p:txBody>
          <a:bodyPr/>
          <a:lstStyle/>
          <a:p>
            <a:r>
              <a:rPr lang="en-US" dirty="0"/>
              <a:t>Thank you for listening!</a:t>
            </a:r>
          </a:p>
        </p:txBody>
      </p:sp>
      <p:sp>
        <p:nvSpPr>
          <p:cNvPr id="3" name="Content Placeholder 2">
            <a:extLst>
              <a:ext uri="{FF2B5EF4-FFF2-40B4-BE49-F238E27FC236}">
                <a16:creationId xmlns:a16="http://schemas.microsoft.com/office/drawing/2014/main" id="{81DBFF80-80DE-97A6-DF70-E99B11D5C40A}"/>
              </a:ext>
            </a:extLst>
          </p:cNvPr>
          <p:cNvSpPr>
            <a:spLocks noGrp="1"/>
          </p:cNvSpPr>
          <p:nvPr>
            <p:ph idx="1"/>
          </p:nvPr>
        </p:nvSpPr>
        <p:spPr/>
        <p:txBody>
          <a:bodyPr/>
          <a:lstStyle/>
          <a:p>
            <a:pPr marL="0" indent="0">
              <a:buNone/>
            </a:pPr>
            <a:endParaRPr lang="en-US" dirty="0"/>
          </a:p>
          <a:p>
            <a:pPr marL="0" indent="0" algn="ctr">
              <a:buNone/>
            </a:pPr>
            <a:r>
              <a:rPr lang="en-US" sz="2400" dirty="0">
                <a:hlinkClick r:id="rId2"/>
              </a:rPr>
              <a:t>sykest@hope.ac.uk</a:t>
            </a:r>
            <a:endParaRPr lang="en-US" sz="2400" dirty="0"/>
          </a:p>
          <a:p>
            <a:pPr marL="0" indent="0" algn="ctr">
              <a:buNone/>
            </a:pPr>
            <a:endParaRPr lang="en-US" sz="2400" dirty="0"/>
          </a:p>
          <a:p>
            <a:pPr marL="0" indent="0" algn="ctr">
              <a:buNone/>
            </a:pPr>
            <a:endParaRPr lang="en-US" sz="2400" dirty="0"/>
          </a:p>
        </p:txBody>
      </p:sp>
      <p:pic>
        <p:nvPicPr>
          <p:cNvPr id="5" name="Picture 4">
            <a:extLst>
              <a:ext uri="{FF2B5EF4-FFF2-40B4-BE49-F238E27FC236}">
                <a16:creationId xmlns:a16="http://schemas.microsoft.com/office/drawing/2014/main" id="{7E06461A-6D1C-59B3-61EE-E60533AF8B62}"/>
              </a:ext>
            </a:extLst>
          </p:cNvPr>
          <p:cNvPicPr>
            <a:picLocks noChangeAspect="1"/>
          </p:cNvPicPr>
          <p:nvPr/>
        </p:nvPicPr>
        <p:blipFill>
          <a:blip r:embed="rId3"/>
          <a:stretch>
            <a:fillRect/>
          </a:stretch>
        </p:blipFill>
        <p:spPr>
          <a:xfrm>
            <a:off x="4238625" y="3741038"/>
            <a:ext cx="3714750" cy="1594327"/>
          </a:xfrm>
          <a:prstGeom prst="rect">
            <a:avLst/>
          </a:prstGeom>
        </p:spPr>
      </p:pic>
    </p:spTree>
    <p:extLst>
      <p:ext uri="{BB962C8B-B14F-4D97-AF65-F5344CB8AC3E}">
        <p14:creationId xmlns:p14="http://schemas.microsoft.com/office/powerpoint/2010/main" val="106725907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289</TotalTime>
  <Words>458</Words>
  <Application>Microsoft Macintosh PowerPoint</Application>
  <PresentationFormat>Widescreen</PresentationFormat>
  <Paragraphs>30</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Gill Sans MT</vt:lpstr>
      <vt:lpstr>Gallery</vt:lpstr>
      <vt:lpstr>From Hot Club Swing to StringTing: Learning jazz violin in a community of musical practice </vt:lpstr>
      <vt:lpstr>PowerPoint Presentation</vt:lpstr>
      <vt:lpstr>Communities of Practice (Wenger 1998)</vt:lpstr>
      <vt:lpstr>Communities of Musical Practice (Kenny 2016)</vt:lpstr>
      <vt:lpstr>Case Study 1: Creative Strings Academy</vt:lpstr>
      <vt:lpstr>Case Study 2: Learning Jazz Violin</vt:lpstr>
      <vt:lpstr>Conclusion: jazz violin and Communities of Musical Practice</vt:lpstr>
      <vt:lpstr>Sources</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sykest</dc:creator>
  <cp:lastModifiedBy>sykest</cp:lastModifiedBy>
  <cp:revision>20</cp:revision>
  <dcterms:created xsi:type="dcterms:W3CDTF">2025-08-20T21:06:56Z</dcterms:created>
  <dcterms:modified xsi:type="dcterms:W3CDTF">2025-08-29T20:37:21Z</dcterms:modified>
</cp:coreProperties>
</file>